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9.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0.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5"/>
  </p:notesMasterIdLst>
  <p:sldIdLst>
    <p:sldId id="3164" r:id="rId2"/>
    <p:sldId id="3122" r:id="rId3"/>
    <p:sldId id="305" r:id="rId4"/>
    <p:sldId id="306" r:id="rId5"/>
    <p:sldId id="308" r:id="rId6"/>
    <p:sldId id="2999" r:id="rId7"/>
    <p:sldId id="3000" r:id="rId8"/>
    <p:sldId id="256" r:id="rId9"/>
    <p:sldId id="257" r:id="rId10"/>
    <p:sldId id="3160" r:id="rId11"/>
    <p:sldId id="276" r:id="rId12"/>
    <p:sldId id="278" r:id="rId13"/>
    <p:sldId id="3161" r:id="rId14"/>
    <p:sldId id="3162" r:id="rId15"/>
    <p:sldId id="288" r:id="rId16"/>
    <p:sldId id="3005" r:id="rId17"/>
    <p:sldId id="500" r:id="rId18"/>
    <p:sldId id="274" r:id="rId19"/>
    <p:sldId id="281" r:id="rId20"/>
    <p:sldId id="3154" r:id="rId21"/>
    <p:sldId id="262" r:id="rId22"/>
    <p:sldId id="263" r:id="rId23"/>
    <p:sldId id="3155" r:id="rId24"/>
    <p:sldId id="2984" r:id="rId25"/>
    <p:sldId id="2982" r:id="rId26"/>
    <p:sldId id="2983" r:id="rId27"/>
    <p:sldId id="311" r:id="rId28"/>
    <p:sldId id="313" r:id="rId29"/>
    <p:sldId id="315" r:id="rId30"/>
    <p:sldId id="317" r:id="rId31"/>
    <p:sldId id="3158" r:id="rId32"/>
    <p:sldId id="3163" r:id="rId33"/>
    <p:sldId id="300" r:id="rId3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B303B"/>
    <a:srgbClr val="D9E2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295" autoAdjust="0"/>
    <p:restoredTop sz="93878" autoAdjust="0"/>
  </p:normalViewPr>
  <p:slideViewPr>
    <p:cSldViewPr snapToGrid="0">
      <p:cViewPr varScale="1">
        <p:scale>
          <a:sx n="102" d="100"/>
          <a:sy n="102" d="100"/>
        </p:scale>
        <p:origin x="1904" y="184"/>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97324662656301E-3"/>
          <c:y val="0"/>
          <c:w val="0.99208727684261122"/>
          <c:h val="1"/>
        </c:manualLayout>
      </c:layout>
      <c:barChart>
        <c:barDir val="col"/>
        <c:grouping val="clustered"/>
        <c:varyColors val="0"/>
        <c:ser>
          <c:idx val="0"/>
          <c:order val="0"/>
          <c:tx>
            <c:strRef>
              <c:f>Sheet1!$B$1</c:f>
              <c:strCache>
                <c:ptCount val="1"/>
                <c:pt idx="0">
                  <c:v> Goldman Sachs</c:v>
                </c:pt>
              </c:strCache>
            </c:strRef>
          </c:tx>
          <c:spPr>
            <a:solidFill>
              <a:srgbClr val="00B0F0"/>
            </a:solidFill>
            <a:ln w="127000">
              <a:noFill/>
            </a:ln>
            <a:effectLst/>
          </c:spPr>
          <c:invertIfNegative val="0"/>
          <c:dPt>
            <c:idx val="0"/>
            <c:invertIfNegative val="0"/>
            <c:bubble3D val="0"/>
            <c:spPr>
              <a:solidFill>
                <a:srgbClr val="00B0F0"/>
              </a:solidFill>
              <a:ln w="127000" cap="rnd">
                <a:noFill/>
                <a:round/>
              </a:ln>
              <a:effectLst/>
            </c:spPr>
            <c:extLst>
              <c:ext xmlns:c16="http://schemas.microsoft.com/office/drawing/2014/chart" uri="{C3380CC4-5D6E-409C-BE32-E72D297353CC}">
                <c16:uniqueId val="{00000002-C758-400C-B35C-6999E12FCCA6}"/>
              </c:ext>
            </c:extLst>
          </c:dPt>
          <c:dPt>
            <c:idx val="1"/>
            <c:invertIfNegative val="0"/>
            <c:bubble3D val="0"/>
            <c:spPr>
              <a:solidFill>
                <a:srgbClr val="00B0F0"/>
              </a:solidFill>
              <a:ln w="127000" cap="rnd">
                <a:noFill/>
                <a:round/>
              </a:ln>
              <a:effectLst/>
            </c:spPr>
            <c:extLst>
              <c:ext xmlns:c16="http://schemas.microsoft.com/office/drawing/2014/chart" uri="{C3380CC4-5D6E-409C-BE32-E72D297353CC}">
                <c16:uniqueId val="{00000003-5313-40C2-8CA5-AB87AF34FA20}"/>
              </c:ext>
            </c:extLst>
          </c:dPt>
          <c:dPt>
            <c:idx val="2"/>
            <c:invertIfNegative val="0"/>
            <c:bubble3D val="0"/>
            <c:spPr>
              <a:solidFill>
                <a:srgbClr val="00B0F0"/>
              </a:solidFill>
              <a:ln w="127000" cap="rnd">
                <a:noFill/>
                <a:round/>
              </a:ln>
              <a:effectLst/>
            </c:spPr>
            <c:extLst>
              <c:ext xmlns:c16="http://schemas.microsoft.com/office/drawing/2014/chart" uri="{C3380CC4-5D6E-409C-BE32-E72D297353CC}">
                <c16:uniqueId val="{00000008-6C16-4E35-8CB2-54BFF103810A}"/>
              </c:ext>
            </c:extLst>
          </c:dPt>
          <c:cat>
            <c:numRef>
              <c:f>Sheet1!$A$2:$A$5</c:f>
              <c:numCache>
                <c:formatCode>General</c:formatCode>
                <c:ptCount val="4"/>
              </c:numCache>
            </c:numRef>
          </c:cat>
          <c:val>
            <c:numRef>
              <c:f>Sheet1!$B$2:$B$5</c:f>
              <c:numCache>
                <c:formatCode>0%</c:formatCode>
                <c:ptCount val="4"/>
                <c:pt idx="0">
                  <c:v>0</c:v>
                </c:pt>
                <c:pt idx="1">
                  <c:v>-0.34</c:v>
                </c:pt>
                <c:pt idx="2">
                  <c:v>0.19</c:v>
                </c:pt>
                <c:pt idx="3">
                  <c:v>0.12</c:v>
                </c:pt>
              </c:numCache>
            </c:numRef>
          </c:val>
          <c:extLst>
            <c:ext xmlns:c16="http://schemas.microsoft.com/office/drawing/2014/chart" uri="{C3380CC4-5D6E-409C-BE32-E72D297353CC}">
              <c16:uniqueId val="{00000000-5313-40C2-8CA5-AB87AF34FA20}"/>
            </c:ext>
          </c:extLst>
        </c:ser>
        <c:ser>
          <c:idx val="1"/>
          <c:order val="1"/>
          <c:tx>
            <c:strRef>
              <c:f>Sheet1!$C$1</c:f>
              <c:strCache>
                <c:ptCount val="1"/>
                <c:pt idx="0">
                  <c:v> JP Morgan</c:v>
                </c:pt>
              </c:strCache>
            </c:strRef>
          </c:tx>
          <c:spPr>
            <a:solidFill>
              <a:srgbClr val="FFFF00"/>
            </a:solidFill>
            <a:ln w="127000">
              <a:noFill/>
            </a:ln>
            <a:effectLst/>
          </c:spPr>
          <c:invertIfNegative val="0"/>
          <c:dPt>
            <c:idx val="0"/>
            <c:invertIfNegative val="0"/>
            <c:bubble3D val="0"/>
            <c:spPr>
              <a:solidFill>
                <a:srgbClr val="FFFF00"/>
              </a:solidFill>
              <a:ln w="127000">
                <a:noFill/>
              </a:ln>
              <a:effectLst/>
            </c:spPr>
            <c:extLst>
              <c:ext xmlns:c16="http://schemas.microsoft.com/office/drawing/2014/chart" uri="{C3380CC4-5D6E-409C-BE32-E72D297353CC}">
                <c16:uniqueId val="{00000001-4924-3045-968E-66BD6278964D}"/>
              </c:ext>
            </c:extLst>
          </c:dPt>
          <c:dPt>
            <c:idx val="1"/>
            <c:invertIfNegative val="0"/>
            <c:bubble3D val="0"/>
            <c:spPr>
              <a:solidFill>
                <a:srgbClr val="FFFF00"/>
              </a:solidFill>
              <a:ln w="127000" cap="rnd">
                <a:noFill/>
                <a:round/>
              </a:ln>
              <a:effectLst>
                <a:outerShdw blurRad="50800" dist="38100" dir="18900000" algn="bl" rotWithShape="0">
                  <a:prstClr val="black">
                    <a:alpha val="40000"/>
                  </a:prstClr>
                </a:outerShdw>
              </a:effectLst>
            </c:spPr>
            <c:extLst>
              <c:ext xmlns:c16="http://schemas.microsoft.com/office/drawing/2014/chart" uri="{C3380CC4-5D6E-409C-BE32-E72D297353CC}">
                <c16:uniqueId val="{00000005-1514-460A-BC57-7B2BC4BB0ECC}"/>
              </c:ext>
            </c:extLst>
          </c:dPt>
          <c:cat>
            <c:numRef>
              <c:f>Sheet1!$A$2:$A$5</c:f>
              <c:numCache>
                <c:formatCode>General</c:formatCode>
                <c:ptCount val="4"/>
              </c:numCache>
            </c:numRef>
          </c:cat>
          <c:val>
            <c:numRef>
              <c:f>Sheet1!$C$2:$C$5</c:f>
              <c:numCache>
                <c:formatCode>0%</c:formatCode>
                <c:ptCount val="4"/>
                <c:pt idx="0">
                  <c:v>-0.06</c:v>
                </c:pt>
                <c:pt idx="1">
                  <c:v>-0.25</c:v>
                </c:pt>
                <c:pt idx="2">
                  <c:v>0.08</c:v>
                </c:pt>
                <c:pt idx="3">
                  <c:v>0.06</c:v>
                </c:pt>
              </c:numCache>
            </c:numRef>
          </c:val>
          <c:extLst>
            <c:ext xmlns:c16="http://schemas.microsoft.com/office/drawing/2014/chart" uri="{C3380CC4-5D6E-409C-BE32-E72D297353CC}">
              <c16:uniqueId val="{00000004-1514-460A-BC57-7B2BC4BB0ECC}"/>
            </c:ext>
          </c:extLst>
        </c:ser>
        <c:ser>
          <c:idx val="2"/>
          <c:order val="2"/>
          <c:tx>
            <c:strRef>
              <c:f>Sheet1!$D$1</c:f>
              <c:strCache>
                <c:ptCount val="1"/>
                <c:pt idx="0">
                  <c:v> Morgan Stanley</c:v>
                </c:pt>
              </c:strCache>
            </c:strRef>
          </c:tx>
          <c:spPr>
            <a:solidFill>
              <a:srgbClr val="00B050"/>
            </a:solidFill>
            <a:ln w="161925">
              <a:noFill/>
            </a:ln>
            <a:effectLst/>
          </c:spPr>
          <c:invertIfNegative val="0"/>
          <c:dPt>
            <c:idx val="2"/>
            <c:invertIfNegative val="0"/>
            <c:bubble3D val="0"/>
            <c:spPr>
              <a:solidFill>
                <a:srgbClr val="00B050"/>
              </a:solidFill>
              <a:ln w="161925" cap="rnd">
                <a:noFill/>
                <a:round/>
              </a:ln>
              <a:effectLst/>
            </c:spPr>
            <c:extLst>
              <c:ext xmlns:c16="http://schemas.microsoft.com/office/drawing/2014/chart" uri="{C3380CC4-5D6E-409C-BE32-E72D297353CC}">
                <c16:uniqueId val="{00000007-1514-460A-BC57-7B2BC4BB0ECC}"/>
              </c:ext>
            </c:extLst>
          </c:dPt>
          <c:cat>
            <c:numRef>
              <c:f>Sheet1!$A$2:$A$5</c:f>
              <c:numCache>
                <c:formatCode>General</c:formatCode>
                <c:ptCount val="4"/>
              </c:numCache>
            </c:numRef>
          </c:cat>
          <c:val>
            <c:numRef>
              <c:f>Sheet1!$D$2:$D$5</c:f>
              <c:numCache>
                <c:formatCode>0.0%</c:formatCode>
                <c:ptCount val="4"/>
                <c:pt idx="0">
                  <c:v>0</c:v>
                </c:pt>
                <c:pt idx="1">
                  <c:v>-0.379</c:v>
                </c:pt>
                <c:pt idx="2">
                  <c:v>0.20699999999999999</c:v>
                </c:pt>
                <c:pt idx="3">
                  <c:v>0.159</c:v>
                </c:pt>
              </c:numCache>
            </c:numRef>
          </c:val>
          <c:extLst>
            <c:ext xmlns:c16="http://schemas.microsoft.com/office/drawing/2014/chart" uri="{C3380CC4-5D6E-409C-BE32-E72D297353CC}">
              <c16:uniqueId val="{00000006-1514-460A-BC57-7B2BC4BB0ECC}"/>
            </c:ext>
          </c:extLst>
        </c:ser>
        <c:ser>
          <c:idx val="3"/>
          <c:order val="3"/>
          <c:tx>
            <c:strRef>
              <c:f>Sheet1!$E$1</c:f>
              <c:strCache>
                <c:ptCount val="1"/>
                <c:pt idx="0">
                  <c:v>Wells Fargo</c:v>
                </c:pt>
              </c:strCache>
            </c:strRef>
          </c:tx>
          <c:spPr>
            <a:solidFill>
              <a:schemeClr val="accent2"/>
            </a:solidFill>
            <a:ln>
              <a:noFill/>
            </a:ln>
            <a:effectLst/>
          </c:spPr>
          <c:invertIfNegative val="0"/>
          <c:cat>
            <c:numRef>
              <c:f>Sheet1!$A$2:$A$5</c:f>
              <c:numCache>
                <c:formatCode>General</c:formatCode>
                <c:ptCount val="4"/>
              </c:numCache>
            </c:numRef>
          </c:cat>
          <c:val>
            <c:numRef>
              <c:f>Sheet1!$E$2:$E$5</c:f>
              <c:numCache>
                <c:formatCode>0.0%</c:formatCode>
                <c:ptCount val="4"/>
                <c:pt idx="0">
                  <c:v>0</c:v>
                </c:pt>
                <c:pt idx="1">
                  <c:v>-0.14699999999999999</c:v>
                </c:pt>
                <c:pt idx="2">
                  <c:v>-6.3E-2</c:v>
                </c:pt>
                <c:pt idx="3">
                  <c:v>4.1000000000000002E-2</c:v>
                </c:pt>
              </c:numCache>
            </c:numRef>
          </c:val>
          <c:extLst>
            <c:ext xmlns:c16="http://schemas.microsoft.com/office/drawing/2014/chart" uri="{C3380CC4-5D6E-409C-BE32-E72D297353CC}">
              <c16:uniqueId val="{0000000A-4A33-4DC7-AB59-0E4872EC7FCE}"/>
            </c:ext>
          </c:extLst>
        </c:ser>
        <c:dLbls>
          <c:showLegendKey val="0"/>
          <c:showVal val="0"/>
          <c:showCatName val="0"/>
          <c:showSerName val="0"/>
          <c:showPercent val="0"/>
          <c:showBubbleSize val="0"/>
        </c:dLbls>
        <c:gapWidth val="20"/>
        <c:axId val="1858893071"/>
        <c:axId val="1967796623"/>
      </c:barChart>
      <c:catAx>
        <c:axId val="1858893071"/>
        <c:scaling>
          <c:orientation val="minMax"/>
        </c:scaling>
        <c:delete val="0"/>
        <c:axPos val="b"/>
        <c:numFmt formatCode="General" sourceLinked="1"/>
        <c:majorTickMark val="none"/>
        <c:minorTickMark val="none"/>
        <c:tickLblPos val="nextTo"/>
        <c:spPr>
          <a:noFill/>
          <a:ln w="38100" cap="flat" cmpd="sng" algn="ctr">
            <a:solidFill>
              <a:schemeClr val="bg1"/>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967796623"/>
        <c:crosses val="autoZero"/>
        <c:auto val="1"/>
        <c:lblAlgn val="ctr"/>
        <c:lblOffset val="100"/>
        <c:noMultiLvlLbl val="0"/>
      </c:catAx>
      <c:valAx>
        <c:axId val="1967796623"/>
        <c:scaling>
          <c:orientation val="minMax"/>
          <c:max val="0.35000000000000003"/>
          <c:min val="-0.5"/>
        </c:scaling>
        <c:delete val="1"/>
        <c:axPos val="l"/>
        <c:numFmt formatCode="0%" sourceLinked="1"/>
        <c:majorTickMark val="out"/>
        <c:minorTickMark val="none"/>
        <c:tickLblPos val="nextTo"/>
        <c:crossAx val="1858893071"/>
        <c:crosses val="autoZero"/>
        <c:crossBetween val="between"/>
      </c:valAx>
      <c:spPr>
        <a:noFill/>
        <a:ln w="38100">
          <a:noFill/>
        </a:ln>
        <a:effectLst/>
      </c:spPr>
    </c:plotArea>
    <c:legend>
      <c:legendPos val="r"/>
      <c:layout>
        <c:manualLayout>
          <c:xMode val="edge"/>
          <c:yMode val="edge"/>
          <c:x val="0.66089269584296606"/>
          <c:y val="0.60802958878650482"/>
          <c:w val="0.33039289497064683"/>
          <c:h val="0.30227929496460848"/>
        </c:manualLayout>
      </c:layout>
      <c:overlay val="0"/>
      <c:spPr>
        <a:solidFill>
          <a:srgbClr val="33485F"/>
        </a:solidFill>
        <a:ln>
          <a:noFill/>
        </a:ln>
        <a:effectLst/>
      </c:spPr>
      <c:txPr>
        <a:bodyPr rot="0" spcFirstLastPara="1" vertOverflow="ellipsis" vert="horz" wrap="square" anchor="ctr" anchorCtr="1"/>
        <a:lstStyle/>
        <a:p>
          <a:pPr>
            <a:defRPr sz="2400" b="0"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1364881901950333E-2"/>
          <c:y val="0"/>
          <c:w val="0.96642661415407805"/>
          <c:h val="1"/>
        </c:manualLayout>
      </c:layout>
      <c:barChart>
        <c:barDir val="col"/>
        <c:grouping val="clustered"/>
        <c:varyColors val="0"/>
        <c:ser>
          <c:idx val="0"/>
          <c:order val="0"/>
          <c:tx>
            <c:strRef>
              <c:f>Sheet1!$B$1</c:f>
              <c:strCache>
                <c:ptCount val="1"/>
                <c:pt idx="0">
                  <c:v>Series 1</c:v>
                </c:pt>
              </c:strCache>
            </c:strRef>
          </c:tx>
          <c:spPr>
            <a:solidFill>
              <a:srgbClr val="FF0000"/>
            </a:solidFill>
            <a:ln>
              <a:noFill/>
            </a:ln>
            <a:effectLst>
              <a:outerShdw blurRad="50800" dist="38100" dir="18900000" algn="bl" rotWithShape="0">
                <a:prstClr val="black">
                  <a:alpha val="40000"/>
                </a:prstClr>
              </a:outerShdw>
            </a:effectLst>
          </c:spPr>
          <c:invertIfNegative val="0"/>
          <c:dPt>
            <c:idx val="12"/>
            <c:invertIfNegative val="0"/>
            <c:bubble3D val="0"/>
            <c:spPr>
              <a:solidFill>
                <a:srgbClr val="FF0000"/>
              </a:solidFill>
              <a:ln>
                <a:noFill/>
              </a:ln>
              <a:effectLst>
                <a:outerShdw blurRad="50800" dist="38100" dir="18900000" algn="bl" rotWithShape="0">
                  <a:prstClr val="black">
                    <a:alpha val="40000"/>
                  </a:prstClr>
                </a:outerShdw>
              </a:effectLst>
            </c:spPr>
            <c:extLst>
              <c:ext xmlns:c16="http://schemas.microsoft.com/office/drawing/2014/chart" uri="{C3380CC4-5D6E-409C-BE32-E72D297353CC}">
                <c16:uniqueId val="{00000003-07CF-49DE-BC68-BA433BCC3918}"/>
              </c:ext>
            </c:extLst>
          </c:dPt>
          <c:dPt>
            <c:idx val="13"/>
            <c:invertIfNegative val="0"/>
            <c:bubble3D val="0"/>
            <c:spPr>
              <a:solidFill>
                <a:srgbClr val="FF0000"/>
              </a:solidFill>
              <a:ln>
                <a:noFill/>
              </a:ln>
              <a:effectLst>
                <a:outerShdw blurRad="50800" dist="38100" dir="18900000" algn="bl" rotWithShape="0">
                  <a:prstClr val="black">
                    <a:alpha val="40000"/>
                  </a:prstClr>
                </a:outerShdw>
              </a:effectLst>
            </c:spPr>
            <c:extLst>
              <c:ext xmlns:c16="http://schemas.microsoft.com/office/drawing/2014/chart" uri="{C3380CC4-5D6E-409C-BE32-E72D297353CC}">
                <c16:uniqueId val="{00000004-07CF-49DE-BC68-BA433BCC3918}"/>
              </c:ext>
            </c:extLst>
          </c:dPt>
          <c:dPt>
            <c:idx val="14"/>
            <c:invertIfNegative val="0"/>
            <c:bubble3D val="0"/>
            <c:spPr>
              <a:solidFill>
                <a:srgbClr val="FF0000"/>
              </a:solidFill>
              <a:ln>
                <a:noFill/>
              </a:ln>
              <a:effectLst>
                <a:outerShdw blurRad="50800" dist="38100" dir="18900000" algn="bl" rotWithShape="0">
                  <a:prstClr val="black">
                    <a:alpha val="40000"/>
                  </a:prstClr>
                </a:outerShdw>
              </a:effectLst>
            </c:spPr>
            <c:extLst>
              <c:ext xmlns:c16="http://schemas.microsoft.com/office/drawing/2014/chart" uri="{C3380CC4-5D6E-409C-BE32-E72D297353CC}">
                <c16:uniqueId val="{00000005-07CF-49DE-BC68-BA433BCC3918}"/>
              </c:ext>
            </c:extLst>
          </c:dPt>
          <c:dPt>
            <c:idx val="15"/>
            <c:invertIfNegative val="0"/>
            <c:bubble3D val="0"/>
            <c:spPr>
              <a:solidFill>
                <a:srgbClr val="FF0000"/>
              </a:solidFill>
              <a:ln>
                <a:noFill/>
              </a:ln>
              <a:effectLst>
                <a:outerShdw blurRad="50800" dist="38100" dir="18900000" algn="bl" rotWithShape="0">
                  <a:prstClr val="black">
                    <a:alpha val="40000"/>
                  </a:prstClr>
                </a:outerShdw>
              </a:effectLst>
            </c:spPr>
            <c:extLst>
              <c:ext xmlns:c16="http://schemas.microsoft.com/office/drawing/2014/chart" uri="{C3380CC4-5D6E-409C-BE32-E72D297353CC}">
                <c16:uniqueId val="{00000006-07CF-49DE-BC68-BA433BCC3918}"/>
              </c:ext>
            </c:extLst>
          </c:dPt>
          <c:dPt>
            <c:idx val="16"/>
            <c:invertIfNegative val="0"/>
            <c:bubble3D val="0"/>
            <c:spPr>
              <a:solidFill>
                <a:srgbClr val="FF0000"/>
              </a:solidFill>
              <a:ln>
                <a:noFill/>
              </a:ln>
              <a:effectLst>
                <a:outerShdw blurRad="50800" dist="38100" dir="18900000" algn="bl" rotWithShape="0">
                  <a:prstClr val="black">
                    <a:alpha val="40000"/>
                  </a:prstClr>
                </a:outerShdw>
              </a:effectLst>
            </c:spPr>
            <c:extLst>
              <c:ext xmlns:c16="http://schemas.microsoft.com/office/drawing/2014/chart" uri="{C3380CC4-5D6E-409C-BE32-E72D297353CC}">
                <c16:uniqueId val="{00000007-07CF-49DE-BC68-BA433BCC3918}"/>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2000</c:v>
                </c:pt>
                <c:pt idx="1">
                  <c:v>2001</c:v>
                </c:pt>
                <c:pt idx="2">
                  <c:v>2002</c:v>
                </c:pt>
                <c:pt idx="3">
                  <c:v>2003</c:v>
                </c:pt>
                <c:pt idx="4">
                  <c:v>2004</c:v>
                </c:pt>
                <c:pt idx="5">
                  <c:v>2005</c:v>
                </c:pt>
              </c:numCache>
            </c:numRef>
          </c:cat>
          <c:val>
            <c:numRef>
              <c:f>Sheet1!$B$2:$B$7</c:f>
              <c:numCache>
                <c:formatCode>0.0%</c:formatCode>
                <c:ptCount val="6"/>
                <c:pt idx="0">
                  <c:v>8.5999999999999993E-2</c:v>
                </c:pt>
                <c:pt idx="1">
                  <c:v>6.5000000000000002E-2</c:v>
                </c:pt>
                <c:pt idx="2">
                  <c:v>8.5000000000000006E-2</c:v>
                </c:pt>
                <c:pt idx="3">
                  <c:v>8.6999999999999994E-2</c:v>
                </c:pt>
                <c:pt idx="4">
                  <c:v>0.125</c:v>
                </c:pt>
                <c:pt idx="5">
                  <c:v>0.114</c:v>
                </c:pt>
              </c:numCache>
            </c:numRef>
          </c:val>
          <c:extLst>
            <c:ext xmlns:c16="http://schemas.microsoft.com/office/drawing/2014/chart" uri="{C3380CC4-5D6E-409C-BE32-E72D297353CC}">
              <c16:uniqueId val="{00000000-07CF-49DE-BC68-BA433BCC3918}"/>
            </c:ext>
          </c:extLst>
        </c:ser>
        <c:dLbls>
          <c:showLegendKey val="0"/>
          <c:showVal val="0"/>
          <c:showCatName val="0"/>
          <c:showSerName val="0"/>
          <c:showPercent val="0"/>
          <c:showBubbleSize val="0"/>
        </c:dLbls>
        <c:gapWidth val="20"/>
        <c:overlap val="-27"/>
        <c:axId val="1554726527"/>
        <c:axId val="1335122927"/>
      </c:barChart>
      <c:catAx>
        <c:axId val="1554726527"/>
        <c:scaling>
          <c:orientation val="minMax"/>
        </c:scaling>
        <c:delete val="0"/>
        <c:axPos val="b"/>
        <c:numFmt formatCode="General" sourceLinked="1"/>
        <c:majorTickMark val="none"/>
        <c:minorTickMark val="none"/>
        <c:tickLblPos val="nextTo"/>
        <c:spPr>
          <a:noFill/>
          <a:ln w="38100" cap="flat" cmpd="sng" algn="ctr">
            <a:solidFill>
              <a:schemeClr val="bg1"/>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1335122927"/>
        <c:crosses val="autoZero"/>
        <c:auto val="1"/>
        <c:lblAlgn val="ctr"/>
        <c:lblOffset val="100"/>
        <c:noMultiLvlLbl val="0"/>
      </c:catAx>
      <c:valAx>
        <c:axId val="1335122927"/>
        <c:scaling>
          <c:orientation val="minMax"/>
          <c:max val="0.14000000000000001"/>
          <c:min val="0"/>
        </c:scaling>
        <c:delete val="1"/>
        <c:axPos val="l"/>
        <c:numFmt formatCode="0.0%" sourceLinked="1"/>
        <c:majorTickMark val="out"/>
        <c:minorTickMark val="none"/>
        <c:tickLblPos val="nextTo"/>
        <c:crossAx val="15547265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22785813461015E-2"/>
          <c:y val="0"/>
          <c:w val="0.95274577306570907"/>
          <c:h val="1"/>
        </c:manualLayout>
      </c:layout>
      <c:barChart>
        <c:barDir val="col"/>
        <c:grouping val="clustered"/>
        <c:varyColors val="0"/>
        <c:ser>
          <c:idx val="0"/>
          <c:order val="0"/>
          <c:tx>
            <c:strRef>
              <c:f>Sheet1!$B$1</c:f>
              <c:strCache>
                <c:ptCount val="1"/>
                <c:pt idx="0">
                  <c:v>Series 1</c:v>
                </c:pt>
              </c:strCache>
            </c:strRef>
          </c:tx>
          <c:spPr>
            <a:solidFill>
              <a:srgbClr val="00B050"/>
            </a:solidFill>
            <a:ln>
              <a:noFill/>
            </a:ln>
            <a:effectLst>
              <a:outerShdw blurRad="50800" dist="38100" dir="18900000" algn="bl" rotWithShape="0">
                <a:prstClr val="black">
                  <a:alpha val="4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2014</c:v>
                </c:pt>
                <c:pt idx="1">
                  <c:v>2015</c:v>
                </c:pt>
                <c:pt idx="2">
                  <c:v>2016</c:v>
                </c:pt>
                <c:pt idx="3">
                  <c:v>2017</c:v>
                </c:pt>
                <c:pt idx="4">
                  <c:v>2018</c:v>
                </c:pt>
                <c:pt idx="5">
                  <c:v>2019</c:v>
                </c:pt>
              </c:numCache>
            </c:numRef>
          </c:cat>
          <c:val>
            <c:numRef>
              <c:f>Sheet1!$B$2:$B$7</c:f>
              <c:numCache>
                <c:formatCode>0.0%</c:formatCode>
                <c:ptCount val="6"/>
                <c:pt idx="0">
                  <c:v>4.3999999999999997E-2</c:v>
                </c:pt>
                <c:pt idx="1">
                  <c:v>5.1999999999999998E-2</c:v>
                </c:pt>
                <c:pt idx="2">
                  <c:v>5.5E-2</c:v>
                </c:pt>
                <c:pt idx="3">
                  <c:v>6.4000000000000001E-2</c:v>
                </c:pt>
                <c:pt idx="4">
                  <c:v>4.8000000000000001E-2</c:v>
                </c:pt>
                <c:pt idx="5">
                  <c:v>4.7E-2</c:v>
                </c:pt>
              </c:numCache>
            </c:numRef>
          </c:val>
          <c:extLst>
            <c:ext xmlns:c16="http://schemas.microsoft.com/office/drawing/2014/chart" uri="{C3380CC4-5D6E-409C-BE32-E72D297353CC}">
              <c16:uniqueId val="{0000000A-DB74-47A5-8CB9-2C86976BDA90}"/>
            </c:ext>
          </c:extLst>
        </c:ser>
        <c:dLbls>
          <c:showLegendKey val="0"/>
          <c:showVal val="0"/>
          <c:showCatName val="0"/>
          <c:showSerName val="0"/>
          <c:showPercent val="0"/>
          <c:showBubbleSize val="0"/>
        </c:dLbls>
        <c:gapWidth val="20"/>
        <c:overlap val="-27"/>
        <c:axId val="1554726527"/>
        <c:axId val="1335122927"/>
      </c:barChart>
      <c:catAx>
        <c:axId val="1554726527"/>
        <c:scaling>
          <c:orientation val="minMax"/>
        </c:scaling>
        <c:delete val="0"/>
        <c:axPos val="b"/>
        <c:numFmt formatCode="General" sourceLinked="1"/>
        <c:majorTickMark val="none"/>
        <c:minorTickMark val="none"/>
        <c:tickLblPos val="nextTo"/>
        <c:spPr>
          <a:noFill/>
          <a:ln w="38100" cap="flat" cmpd="sng" algn="ctr">
            <a:solidFill>
              <a:schemeClr val="bg1"/>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1335122927"/>
        <c:crosses val="autoZero"/>
        <c:auto val="1"/>
        <c:lblAlgn val="ctr"/>
        <c:lblOffset val="100"/>
        <c:noMultiLvlLbl val="0"/>
      </c:catAx>
      <c:valAx>
        <c:axId val="1335122927"/>
        <c:scaling>
          <c:orientation val="minMax"/>
          <c:max val="0.14000000000000001"/>
          <c:min val="0"/>
        </c:scaling>
        <c:delete val="1"/>
        <c:axPos val="l"/>
        <c:numFmt formatCode="0.0%" sourceLinked="1"/>
        <c:majorTickMark val="out"/>
        <c:minorTickMark val="none"/>
        <c:tickLblPos val="nextTo"/>
        <c:crossAx val="15547265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3055767722194895E-2"/>
          <c:y val="4.1401547351382233E-2"/>
          <c:w val="0.52932021808753926"/>
          <c:h val="0.92812600267292711"/>
        </c:manualLayout>
      </c:layout>
      <c:lineChart>
        <c:grouping val="standard"/>
        <c:varyColors val="0"/>
        <c:ser>
          <c:idx val="0"/>
          <c:order val="0"/>
          <c:tx>
            <c:strRef>
              <c:f>Sheet1!$B$1</c:f>
              <c:strCache>
                <c:ptCount val="1"/>
                <c:pt idx="0">
                  <c:v>Series 1</c:v>
                </c:pt>
              </c:strCache>
            </c:strRef>
          </c:tx>
          <c:spPr>
            <a:ln w="28575" cap="rnd">
              <a:solidFill>
                <a:schemeClr val="bg1"/>
              </a:solidFill>
              <a:round/>
            </a:ln>
            <a:effectLst/>
          </c:spPr>
          <c:marker>
            <c:symbol val="none"/>
          </c:marker>
          <c:cat>
            <c:strRef>
              <c:f>Sheet1!$A$2:$A$253</c:f>
              <c:strCache>
                <c:ptCount val="241"/>
                <c:pt idx="0">
                  <c:v>1999</c:v>
                </c:pt>
                <c:pt idx="12">
                  <c:v>2000</c:v>
                </c:pt>
                <c:pt idx="72">
                  <c:v>2005</c:v>
                </c:pt>
                <c:pt idx="84">
                  <c:v>2006</c:v>
                </c:pt>
                <c:pt idx="96">
                  <c:v>2007</c:v>
                </c:pt>
                <c:pt idx="132">
                  <c:v>2010</c:v>
                </c:pt>
                <c:pt idx="192">
                  <c:v>2015</c:v>
                </c:pt>
                <c:pt idx="240">
                  <c:v>2019</c:v>
                </c:pt>
              </c:strCache>
            </c:strRef>
          </c:cat>
          <c:val>
            <c:numRef>
              <c:f>Sheet1!$B$2:$B$253</c:f>
              <c:numCache>
                <c:formatCode>#,##0.0</c:formatCode>
                <c:ptCount val="252"/>
                <c:pt idx="0">
                  <c:v>5.0999999999999996</c:v>
                </c:pt>
                <c:pt idx="1">
                  <c:v>5</c:v>
                </c:pt>
                <c:pt idx="2">
                  <c:v>5</c:v>
                </c:pt>
                <c:pt idx="3">
                  <c:v>5.0999999999999996</c:v>
                </c:pt>
                <c:pt idx="4">
                  <c:v>5</c:v>
                </c:pt>
                <c:pt idx="5">
                  <c:v>4.7</c:v>
                </c:pt>
                <c:pt idx="6">
                  <c:v>4.5999999999999996</c:v>
                </c:pt>
                <c:pt idx="7">
                  <c:v>4.7</c:v>
                </c:pt>
                <c:pt idx="8">
                  <c:v>4.7</c:v>
                </c:pt>
                <c:pt idx="9">
                  <c:v>4.8</c:v>
                </c:pt>
                <c:pt idx="10">
                  <c:v>4.5</c:v>
                </c:pt>
                <c:pt idx="11" formatCode="0.0">
                  <c:v>4</c:v>
                </c:pt>
                <c:pt idx="12" formatCode="0.0">
                  <c:v>4.2</c:v>
                </c:pt>
                <c:pt idx="13" formatCode="0.0">
                  <c:v>4.7</c:v>
                </c:pt>
                <c:pt idx="14" formatCode="0.0">
                  <c:v>4.0999999999999996</c:v>
                </c:pt>
                <c:pt idx="15" formatCode="0.0">
                  <c:v>4.5999999999999996</c:v>
                </c:pt>
                <c:pt idx="16" formatCode="0.0">
                  <c:v>4.5999999999999996</c:v>
                </c:pt>
                <c:pt idx="17" formatCode="0.0">
                  <c:v>4.7</c:v>
                </c:pt>
                <c:pt idx="18" formatCode="0.0">
                  <c:v>4.5999999999999996</c:v>
                </c:pt>
                <c:pt idx="19" formatCode="0.0">
                  <c:v>4.7</c:v>
                </c:pt>
                <c:pt idx="20" formatCode="0.0">
                  <c:v>4.4000000000000004</c:v>
                </c:pt>
                <c:pt idx="21" formatCode="0.0">
                  <c:v>4.5</c:v>
                </c:pt>
                <c:pt idx="22" formatCode="0.0">
                  <c:v>4.2</c:v>
                </c:pt>
                <c:pt idx="23" formatCode="0.0">
                  <c:v>4.4000000000000004</c:v>
                </c:pt>
                <c:pt idx="24" formatCode="0.0">
                  <c:v>4.2</c:v>
                </c:pt>
                <c:pt idx="25" formatCode="0.0">
                  <c:v>4.5</c:v>
                </c:pt>
                <c:pt idx="26" formatCode="0.0">
                  <c:v>4.4000000000000004</c:v>
                </c:pt>
                <c:pt idx="27" formatCode="0.0">
                  <c:v>4.8</c:v>
                </c:pt>
                <c:pt idx="28" formatCode="0.0">
                  <c:v>4.5999999999999996</c:v>
                </c:pt>
                <c:pt idx="29" formatCode="0.0">
                  <c:v>4.7</c:v>
                </c:pt>
                <c:pt idx="30" formatCode="0.0">
                  <c:v>4.4000000000000004</c:v>
                </c:pt>
                <c:pt idx="31" formatCode="0.0">
                  <c:v>4.9000000000000004</c:v>
                </c:pt>
                <c:pt idx="32" formatCode="0.0">
                  <c:v>5</c:v>
                </c:pt>
                <c:pt idx="33" formatCode="0.0">
                  <c:v>4.5999999999999996</c:v>
                </c:pt>
                <c:pt idx="34" formatCode="0.0">
                  <c:v>5</c:v>
                </c:pt>
                <c:pt idx="35" formatCode="0.0">
                  <c:v>4.0999999999999996</c:v>
                </c:pt>
                <c:pt idx="36" formatCode="0.0">
                  <c:v>4.3</c:v>
                </c:pt>
                <c:pt idx="37" formatCode="0.0">
                  <c:v>4.5999999999999996</c:v>
                </c:pt>
                <c:pt idx="38" formatCode="0.0">
                  <c:v>4.5999999999999996</c:v>
                </c:pt>
                <c:pt idx="39" formatCode="0.0">
                  <c:v>4.9000000000000004</c:v>
                </c:pt>
                <c:pt idx="40" formatCode="0.0">
                  <c:v>4.7</c:v>
                </c:pt>
                <c:pt idx="41" formatCode="0.0">
                  <c:v>4.9000000000000004</c:v>
                </c:pt>
                <c:pt idx="42" formatCode="0.0">
                  <c:v>4.5999999999999996</c:v>
                </c:pt>
                <c:pt idx="43" formatCode="0.0">
                  <c:v>5</c:v>
                </c:pt>
                <c:pt idx="44" formatCode="0.0">
                  <c:v>4.8</c:v>
                </c:pt>
                <c:pt idx="45" formatCode="0.0">
                  <c:v>4.9000000000000004</c:v>
                </c:pt>
                <c:pt idx="46" formatCode="0.0">
                  <c:v>4.9000000000000004</c:v>
                </c:pt>
                <c:pt idx="47" formatCode="0.0">
                  <c:v>4.3</c:v>
                </c:pt>
                <c:pt idx="48" formatCode="0.0">
                  <c:v>4.5999999999999996</c:v>
                </c:pt>
                <c:pt idx="49" formatCode="0.0">
                  <c:v>4.7</c:v>
                </c:pt>
                <c:pt idx="50" formatCode="0.0">
                  <c:v>4.7</c:v>
                </c:pt>
                <c:pt idx="51" formatCode="0.0">
                  <c:v>5.0999999999999996</c:v>
                </c:pt>
                <c:pt idx="52" formatCode="0.0">
                  <c:v>4.8</c:v>
                </c:pt>
                <c:pt idx="53" formatCode="0.0">
                  <c:v>5</c:v>
                </c:pt>
                <c:pt idx="54" formatCode="0.0">
                  <c:v>4.5</c:v>
                </c:pt>
                <c:pt idx="55" formatCode="0.0">
                  <c:v>4.5</c:v>
                </c:pt>
                <c:pt idx="56" formatCode="0.0">
                  <c:v>4.3</c:v>
                </c:pt>
                <c:pt idx="57" formatCode="0.0">
                  <c:v>4.5</c:v>
                </c:pt>
                <c:pt idx="58" formatCode="0.0">
                  <c:v>4.8</c:v>
                </c:pt>
                <c:pt idx="59" formatCode="0.0">
                  <c:v>4.2</c:v>
                </c:pt>
                <c:pt idx="60" formatCode="0.0">
                  <c:v>4.3</c:v>
                </c:pt>
                <c:pt idx="61" formatCode="0.0">
                  <c:v>4.5</c:v>
                </c:pt>
                <c:pt idx="62" formatCode="0.0">
                  <c:v>4.4000000000000004</c:v>
                </c:pt>
                <c:pt idx="63" formatCode="0.0">
                  <c:v>4.3</c:v>
                </c:pt>
                <c:pt idx="64" formatCode="0.0">
                  <c:v>4.2</c:v>
                </c:pt>
                <c:pt idx="65" formatCode="0.0">
                  <c:v>4.0999999999999996</c:v>
                </c:pt>
                <c:pt idx="66" formatCode="0.0">
                  <c:v>4.3</c:v>
                </c:pt>
                <c:pt idx="67" formatCode="0.0">
                  <c:v>4.5</c:v>
                </c:pt>
                <c:pt idx="68" formatCode="0.0">
                  <c:v>4.2</c:v>
                </c:pt>
                <c:pt idx="69" formatCode="0.0">
                  <c:v>4.3</c:v>
                </c:pt>
                <c:pt idx="70" formatCode="0.0">
                  <c:v>4.4000000000000004</c:v>
                </c:pt>
                <c:pt idx="71" formatCode="0.0">
                  <c:v>3.9</c:v>
                </c:pt>
                <c:pt idx="72" formatCode="0.0">
                  <c:v>4</c:v>
                </c:pt>
                <c:pt idx="73" formatCode="0.0">
                  <c:v>4.0999999999999996</c:v>
                </c:pt>
                <c:pt idx="74" formatCode="0.0">
                  <c:v>4</c:v>
                </c:pt>
                <c:pt idx="75" formatCode="0.0">
                  <c:v>4.2</c:v>
                </c:pt>
                <c:pt idx="76" formatCode="0.0">
                  <c:v>4.3</c:v>
                </c:pt>
                <c:pt idx="77" formatCode="0.0">
                  <c:v>4.5</c:v>
                </c:pt>
                <c:pt idx="78" formatCode="0.0">
                  <c:v>4.5999999999999996</c:v>
                </c:pt>
                <c:pt idx="79" formatCode="0.0">
                  <c:v>4.7</c:v>
                </c:pt>
                <c:pt idx="80" formatCode="0.0">
                  <c:v>4.5999999999999996</c:v>
                </c:pt>
                <c:pt idx="81" formatCode="0.0">
                  <c:v>4.8</c:v>
                </c:pt>
                <c:pt idx="82" formatCode="0.0">
                  <c:v>5</c:v>
                </c:pt>
                <c:pt idx="83" formatCode="0.0">
                  <c:v>5</c:v>
                </c:pt>
                <c:pt idx="84" formatCode="0.0">
                  <c:v>5.2</c:v>
                </c:pt>
                <c:pt idx="85" formatCode="0.0">
                  <c:v>5.2</c:v>
                </c:pt>
                <c:pt idx="86" formatCode="0.0">
                  <c:v>5.6</c:v>
                </c:pt>
                <c:pt idx="87" formatCode="0.0">
                  <c:v>6.1</c:v>
                </c:pt>
                <c:pt idx="88" formatCode="0.0">
                  <c:v>6.5</c:v>
                </c:pt>
                <c:pt idx="89" formatCode="0.0">
                  <c:v>6.9</c:v>
                </c:pt>
                <c:pt idx="90" formatCode="0.0">
                  <c:v>7.3</c:v>
                </c:pt>
                <c:pt idx="91" formatCode="0.0">
                  <c:v>7.3</c:v>
                </c:pt>
                <c:pt idx="92" formatCode="0.0">
                  <c:v>7.2</c:v>
                </c:pt>
                <c:pt idx="93" formatCode="0.0">
                  <c:v>7.3</c:v>
                </c:pt>
                <c:pt idx="94" formatCode="0.0">
                  <c:v>7.2</c:v>
                </c:pt>
                <c:pt idx="95" formatCode="0.0">
                  <c:v>6.4</c:v>
                </c:pt>
                <c:pt idx="96" formatCode="0.0">
                  <c:v>6.6</c:v>
                </c:pt>
                <c:pt idx="97" formatCode="0.0">
                  <c:v>7</c:v>
                </c:pt>
                <c:pt idx="98" formatCode="0.0">
                  <c:v>7.4</c:v>
                </c:pt>
                <c:pt idx="99" formatCode="0.0">
                  <c:v>8.5</c:v>
                </c:pt>
                <c:pt idx="100" formatCode="0.0">
                  <c:v>8.9</c:v>
                </c:pt>
                <c:pt idx="101" formatCode="0.0">
                  <c:v>9.1</c:v>
                </c:pt>
                <c:pt idx="102" formatCode="0.0">
                  <c:v>9.6</c:v>
                </c:pt>
                <c:pt idx="103" formatCode="0.0">
                  <c:v>9.6</c:v>
                </c:pt>
                <c:pt idx="104" formatCode="0.0">
                  <c:v>10.199999999999999</c:v>
                </c:pt>
                <c:pt idx="105" formatCode="0.0">
                  <c:v>10.6</c:v>
                </c:pt>
                <c:pt idx="106" formatCode="0.0">
                  <c:v>10</c:v>
                </c:pt>
                <c:pt idx="107" formatCode="0.0">
                  <c:v>9.6</c:v>
                </c:pt>
                <c:pt idx="108" formatCode="0.0">
                  <c:v>10</c:v>
                </c:pt>
                <c:pt idx="109" formatCode="0.0">
                  <c:v>9.8000000000000007</c:v>
                </c:pt>
                <c:pt idx="110" formatCode="0.0">
                  <c:v>9.8000000000000007</c:v>
                </c:pt>
                <c:pt idx="111" formatCode="0.0">
                  <c:v>11.1</c:v>
                </c:pt>
                <c:pt idx="112" formatCode="0.0">
                  <c:v>10.8</c:v>
                </c:pt>
                <c:pt idx="113" formatCode="0.0">
                  <c:v>11.1</c:v>
                </c:pt>
                <c:pt idx="114" formatCode="0.0">
                  <c:v>11</c:v>
                </c:pt>
                <c:pt idx="115" formatCode="0.0">
                  <c:v>10.3</c:v>
                </c:pt>
                <c:pt idx="116" formatCode="0.0">
                  <c:v>10.1</c:v>
                </c:pt>
                <c:pt idx="117" formatCode="0.0">
                  <c:v>10.4</c:v>
                </c:pt>
                <c:pt idx="118" formatCode="0.0">
                  <c:v>11</c:v>
                </c:pt>
                <c:pt idx="119" formatCode="0.0">
                  <c:v>9.4</c:v>
                </c:pt>
                <c:pt idx="120" formatCode="0.0">
                  <c:v>9.5</c:v>
                </c:pt>
                <c:pt idx="121" formatCode="0.0">
                  <c:v>9.6999999999999993</c:v>
                </c:pt>
                <c:pt idx="122" formatCode="0.0">
                  <c:v>9.6</c:v>
                </c:pt>
                <c:pt idx="123" formatCode="0.0">
                  <c:v>10.199999999999999</c:v>
                </c:pt>
                <c:pt idx="124" formatCode="0.0">
                  <c:v>9.6999999999999993</c:v>
                </c:pt>
                <c:pt idx="125" formatCode="0.0">
                  <c:v>9.4</c:v>
                </c:pt>
                <c:pt idx="126" formatCode="0.0">
                  <c:v>9.3000000000000007</c:v>
                </c:pt>
                <c:pt idx="127" formatCode="0.0">
                  <c:v>8.9</c:v>
                </c:pt>
                <c:pt idx="128" formatCode="0.0">
                  <c:v>8.1</c:v>
                </c:pt>
                <c:pt idx="129" formatCode="0.0">
                  <c:v>7.1</c:v>
                </c:pt>
                <c:pt idx="130" formatCode="0.0">
                  <c:v>6.5</c:v>
                </c:pt>
                <c:pt idx="131" formatCode="0.0">
                  <c:v>7.5</c:v>
                </c:pt>
                <c:pt idx="132" formatCode="0.0">
                  <c:v>7.9</c:v>
                </c:pt>
                <c:pt idx="133" formatCode="0.0">
                  <c:v>8.4</c:v>
                </c:pt>
                <c:pt idx="134" formatCode="0.0">
                  <c:v>8.3000000000000007</c:v>
                </c:pt>
                <c:pt idx="135" formatCode="0.0">
                  <c:v>8.5</c:v>
                </c:pt>
                <c:pt idx="136" formatCode="0.0">
                  <c:v>8.1</c:v>
                </c:pt>
                <c:pt idx="137" formatCode="0.0">
                  <c:v>8.9</c:v>
                </c:pt>
                <c:pt idx="138" formatCode="0.0">
                  <c:v>11.9</c:v>
                </c:pt>
                <c:pt idx="139" formatCode="0.0">
                  <c:v>11.5</c:v>
                </c:pt>
                <c:pt idx="140" formatCode="0.0">
                  <c:v>10.7</c:v>
                </c:pt>
                <c:pt idx="141" formatCode="0.0">
                  <c:v>10.3</c:v>
                </c:pt>
                <c:pt idx="142" formatCode="0.0">
                  <c:v>9.4</c:v>
                </c:pt>
                <c:pt idx="143" formatCode="0.0">
                  <c:v>8.5</c:v>
                </c:pt>
                <c:pt idx="144" formatCode="0.0">
                  <c:v>7.9</c:v>
                </c:pt>
                <c:pt idx="145" formatCode="0.0">
                  <c:v>8.6999999999999993</c:v>
                </c:pt>
                <c:pt idx="146" formatCode="0.0">
                  <c:v>8.5</c:v>
                </c:pt>
                <c:pt idx="147" formatCode="0.0">
                  <c:v>9.1999999999999993</c:v>
                </c:pt>
                <c:pt idx="148" formatCode="0.0">
                  <c:v>9.1</c:v>
                </c:pt>
                <c:pt idx="149" formatCode="0.0">
                  <c:v>9</c:v>
                </c:pt>
                <c:pt idx="150" formatCode="0.0">
                  <c:v>9.1</c:v>
                </c:pt>
                <c:pt idx="151" formatCode="0.0">
                  <c:v>8.3000000000000007</c:v>
                </c:pt>
                <c:pt idx="152" formatCode="0.0">
                  <c:v>8</c:v>
                </c:pt>
                <c:pt idx="153" formatCode="0.0">
                  <c:v>7.6</c:v>
                </c:pt>
                <c:pt idx="154" formatCode="0.0">
                  <c:v>7.2</c:v>
                </c:pt>
                <c:pt idx="155" formatCode="0.0">
                  <c:v>6.4</c:v>
                </c:pt>
                <c:pt idx="156" formatCode="0.0">
                  <c:v>6.2</c:v>
                </c:pt>
                <c:pt idx="157" formatCode="0.0">
                  <c:v>6.3</c:v>
                </c:pt>
                <c:pt idx="158" formatCode="0.0">
                  <c:v>6.2</c:v>
                </c:pt>
                <c:pt idx="159" formatCode="0.0">
                  <c:v>6.5</c:v>
                </c:pt>
                <c:pt idx="160" formatCode="0.0">
                  <c:v>6.4</c:v>
                </c:pt>
                <c:pt idx="161" formatCode="0.0">
                  <c:v>6.4</c:v>
                </c:pt>
                <c:pt idx="162" formatCode="0.0">
                  <c:v>6.4</c:v>
                </c:pt>
                <c:pt idx="163" formatCode="0.0">
                  <c:v>6.1</c:v>
                </c:pt>
                <c:pt idx="164" formatCode="0.0">
                  <c:v>5.5</c:v>
                </c:pt>
                <c:pt idx="165" formatCode="0.0">
                  <c:v>5.3</c:v>
                </c:pt>
                <c:pt idx="166" formatCode="0.0">
                  <c:v>4.8</c:v>
                </c:pt>
                <c:pt idx="167" formatCode="0.0">
                  <c:v>4.5</c:v>
                </c:pt>
                <c:pt idx="168" formatCode="0.0">
                  <c:v>4.3</c:v>
                </c:pt>
                <c:pt idx="169" formatCode="0.0">
                  <c:v>4.5</c:v>
                </c:pt>
                <c:pt idx="170" formatCode="0.0">
                  <c:v>4.5999999999999996</c:v>
                </c:pt>
                <c:pt idx="171" formatCode="0.0">
                  <c:v>5.0999999999999996</c:v>
                </c:pt>
                <c:pt idx="172" formatCode="0.0">
                  <c:v>5</c:v>
                </c:pt>
                <c:pt idx="173" formatCode="0.0">
                  <c:v>5.0999999999999996</c:v>
                </c:pt>
                <c:pt idx="174" formatCode="0.0">
                  <c:v>5.0999999999999996</c:v>
                </c:pt>
                <c:pt idx="175" formatCode="0.0">
                  <c:v>5</c:v>
                </c:pt>
                <c:pt idx="176" formatCode="0.0">
                  <c:v>5.0999999999999996</c:v>
                </c:pt>
                <c:pt idx="177" formatCode="0.0">
                  <c:v>5</c:v>
                </c:pt>
                <c:pt idx="178" formatCode="0.0">
                  <c:v>5</c:v>
                </c:pt>
                <c:pt idx="179" formatCode="0.0">
                  <c:v>4.5999999999999996</c:v>
                </c:pt>
                <c:pt idx="180" formatCode="0.0">
                  <c:v>4.7</c:v>
                </c:pt>
                <c:pt idx="181" formatCode="0.0">
                  <c:v>4.8</c:v>
                </c:pt>
                <c:pt idx="182" formatCode="0.0">
                  <c:v>5</c:v>
                </c:pt>
                <c:pt idx="183" formatCode="0.0">
                  <c:v>5.6</c:v>
                </c:pt>
                <c:pt idx="184" formatCode="0.0">
                  <c:v>5.5</c:v>
                </c:pt>
                <c:pt idx="185" formatCode="0.0">
                  <c:v>5.6</c:v>
                </c:pt>
                <c:pt idx="186" formatCode="0.0">
                  <c:v>5.7</c:v>
                </c:pt>
                <c:pt idx="187" formatCode="0.0">
                  <c:v>5.6</c:v>
                </c:pt>
                <c:pt idx="188" formatCode="0.0">
                  <c:v>5.5</c:v>
                </c:pt>
                <c:pt idx="189" formatCode="0.0">
                  <c:v>5.3</c:v>
                </c:pt>
                <c:pt idx="190" formatCode="0.0">
                  <c:v>5</c:v>
                </c:pt>
                <c:pt idx="191" formatCode="0.0">
                  <c:v>4.4000000000000004</c:v>
                </c:pt>
                <c:pt idx="192" formatCode="0.0">
                  <c:v>4.5</c:v>
                </c:pt>
                <c:pt idx="193" formatCode="0.0">
                  <c:v>4.5</c:v>
                </c:pt>
                <c:pt idx="194" formatCode="0.0">
                  <c:v>4.5999999999999996</c:v>
                </c:pt>
                <c:pt idx="195" formatCode="0.0">
                  <c:v>5.2</c:v>
                </c:pt>
                <c:pt idx="196" formatCode="0.0">
                  <c:v>5.2</c:v>
                </c:pt>
                <c:pt idx="197" formatCode="0.0">
                  <c:v>5</c:v>
                </c:pt>
                <c:pt idx="198" formatCode="0.0">
                  <c:v>5</c:v>
                </c:pt>
                <c:pt idx="199" formatCode="0.0">
                  <c:v>5.0999999999999996</c:v>
                </c:pt>
                <c:pt idx="200" formatCode="0.0">
                  <c:v>4.9000000000000004</c:v>
                </c:pt>
                <c:pt idx="201" formatCode="0.0">
                  <c:v>4.8</c:v>
                </c:pt>
                <c:pt idx="202" formatCode="0.0">
                  <c:v>5.0999999999999996</c:v>
                </c:pt>
                <c:pt idx="203" formatCode="0.0">
                  <c:v>3.9</c:v>
                </c:pt>
                <c:pt idx="204" formatCode="0.0">
                  <c:v>4</c:v>
                </c:pt>
                <c:pt idx="205" formatCode="0.0">
                  <c:v>4.3</c:v>
                </c:pt>
                <c:pt idx="206" formatCode="0.0">
                  <c:v>4.4000000000000004</c:v>
                </c:pt>
                <c:pt idx="207" formatCode="0.0">
                  <c:v>4.7</c:v>
                </c:pt>
                <c:pt idx="208" formatCode="0.0">
                  <c:v>4.7</c:v>
                </c:pt>
                <c:pt idx="209" formatCode="0.0">
                  <c:v>4.5999999999999996</c:v>
                </c:pt>
                <c:pt idx="210" formatCode="0.0">
                  <c:v>4.7</c:v>
                </c:pt>
                <c:pt idx="211" formatCode="0.0">
                  <c:v>4.5</c:v>
                </c:pt>
                <c:pt idx="212" formatCode="0.0">
                  <c:v>4.5</c:v>
                </c:pt>
                <c:pt idx="213" formatCode="0.0">
                  <c:v>4.3</c:v>
                </c:pt>
                <c:pt idx="214" formatCode="0.0">
                  <c:v>4</c:v>
                </c:pt>
                <c:pt idx="215" formatCode="0.0">
                  <c:v>3.6</c:v>
                </c:pt>
                <c:pt idx="216" formatCode="0.0">
                  <c:v>3.6</c:v>
                </c:pt>
                <c:pt idx="217" formatCode="0.0">
                  <c:v>3.8</c:v>
                </c:pt>
                <c:pt idx="218" formatCode="0.0">
                  <c:v>3.9</c:v>
                </c:pt>
                <c:pt idx="219" formatCode="0.0">
                  <c:v>4.0999999999999996</c:v>
                </c:pt>
                <c:pt idx="220" formatCode="0.0">
                  <c:v>4.2</c:v>
                </c:pt>
                <c:pt idx="221" formatCode="0.0">
                  <c:v>4.2</c:v>
                </c:pt>
                <c:pt idx="222" formatCode="0.0">
                  <c:v>4.2</c:v>
                </c:pt>
                <c:pt idx="223" formatCode="0.0">
                  <c:v>4.2</c:v>
                </c:pt>
                <c:pt idx="224" formatCode="0.0">
                  <c:v>4.0999999999999996</c:v>
                </c:pt>
                <c:pt idx="225" formatCode="0.0">
                  <c:v>4</c:v>
                </c:pt>
                <c:pt idx="226" formatCode="0.0">
                  <c:v>3.6</c:v>
                </c:pt>
                <c:pt idx="227" formatCode="0.0">
                  <c:v>3.1</c:v>
                </c:pt>
                <c:pt idx="228" formatCode="0.0">
                  <c:v>3.3</c:v>
                </c:pt>
                <c:pt idx="229" formatCode="0.0">
                  <c:v>3.4</c:v>
                </c:pt>
                <c:pt idx="230" formatCode="0.0">
                  <c:v>3.6</c:v>
                </c:pt>
                <c:pt idx="231" formatCode="0.0">
                  <c:v>4</c:v>
                </c:pt>
                <c:pt idx="232" formatCode="0.0">
                  <c:v>4.2</c:v>
                </c:pt>
                <c:pt idx="233" formatCode="0.0">
                  <c:v>4.3</c:v>
                </c:pt>
                <c:pt idx="234" formatCode="0.0">
                  <c:v>4.3</c:v>
                </c:pt>
                <c:pt idx="235" formatCode="0.0">
                  <c:v>4.3</c:v>
                </c:pt>
                <c:pt idx="236" formatCode="0.0">
                  <c:v>4.3</c:v>
                </c:pt>
                <c:pt idx="237" formatCode="0.0">
                  <c:v>4.3</c:v>
                </c:pt>
                <c:pt idx="238" formatCode="0.0">
                  <c:v>4</c:v>
                </c:pt>
                <c:pt idx="239" formatCode="0.0">
                  <c:v>3.7</c:v>
                </c:pt>
                <c:pt idx="240" formatCode="0.0">
                  <c:v>3.8</c:v>
                </c:pt>
                <c:pt idx="241" formatCode="0.0">
                  <c:v>3.6</c:v>
                </c:pt>
                <c:pt idx="242" formatCode="0.0">
                  <c:v>3.8</c:v>
                </c:pt>
                <c:pt idx="243" formatCode="0.0">
                  <c:v>4.2</c:v>
                </c:pt>
                <c:pt idx="244" formatCode="0.0">
                  <c:v>4.3</c:v>
                </c:pt>
                <c:pt idx="245" formatCode="0.0">
                  <c:v>4.3</c:v>
                </c:pt>
                <c:pt idx="246" formatCode="0.0">
                  <c:v>4.2</c:v>
                </c:pt>
                <c:pt idx="247" formatCode="0.0">
                  <c:v>4</c:v>
                </c:pt>
                <c:pt idx="248" formatCode="0.0">
                  <c:v>4</c:v>
                </c:pt>
                <c:pt idx="249" formatCode="0.0">
                  <c:v>3.9</c:v>
                </c:pt>
                <c:pt idx="250" formatCode="0.0">
                  <c:v>3.7</c:v>
                </c:pt>
                <c:pt idx="251" formatCode="0.0">
                  <c:v>3</c:v>
                </c:pt>
              </c:numCache>
            </c:numRef>
          </c:val>
          <c:smooth val="1"/>
          <c:extLst>
            <c:ext xmlns:c16="http://schemas.microsoft.com/office/drawing/2014/chart" uri="{C3380CC4-5D6E-409C-BE32-E72D297353CC}">
              <c16:uniqueId val="{00000000-ACD7-144D-9724-48524E64696B}"/>
            </c:ext>
          </c:extLst>
        </c:ser>
        <c:dLbls>
          <c:showLegendKey val="0"/>
          <c:showVal val="0"/>
          <c:showCatName val="0"/>
          <c:showSerName val="0"/>
          <c:showPercent val="0"/>
          <c:showBubbleSize val="0"/>
        </c:dLbls>
        <c:smooth val="0"/>
        <c:axId val="1228829632"/>
        <c:axId val="1228832560"/>
      </c:lineChart>
      <c:catAx>
        <c:axId val="1228829632"/>
        <c:scaling>
          <c:orientation val="minMax"/>
        </c:scaling>
        <c:delete val="1"/>
        <c:axPos val="b"/>
        <c:numFmt formatCode="General" sourceLinked="1"/>
        <c:majorTickMark val="out"/>
        <c:minorTickMark val="none"/>
        <c:tickLblPos val="nextTo"/>
        <c:crossAx val="1228832560"/>
        <c:crosses val="autoZero"/>
        <c:auto val="1"/>
        <c:lblAlgn val="ctr"/>
        <c:lblOffset val="100"/>
        <c:noMultiLvlLbl val="0"/>
      </c:catAx>
      <c:valAx>
        <c:axId val="1228832560"/>
        <c:scaling>
          <c:orientation val="minMax"/>
          <c:max val="13"/>
          <c:min val="2"/>
        </c:scaling>
        <c:delete val="0"/>
        <c:axPos val="l"/>
        <c:numFmt formatCode="#,##0.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en-US"/>
          </a:p>
        </c:txPr>
        <c:crossAx val="1228829632"/>
        <c:crosses val="autoZero"/>
        <c:crossBetween val="between"/>
        <c:majorUnit val="1"/>
      </c:valAx>
      <c:spPr>
        <a:noFill/>
        <a:ln w="25400">
          <a:noFill/>
        </a:ln>
        <a:effectLst/>
      </c:spPr>
    </c:plotArea>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tx1"/>
            </a:solidFill>
            <a:ln>
              <a:noFill/>
            </a:ln>
            <a:effectLst/>
          </c:spPr>
          <c:invertIfNegative val="0"/>
          <c:dPt>
            <c:idx val="0"/>
            <c:invertIfNegative val="0"/>
            <c:bubble3D val="0"/>
            <c:spPr>
              <a:solidFill>
                <a:srgbClr val="C00000"/>
              </a:solidFill>
              <a:ln>
                <a:noFill/>
              </a:ln>
              <a:effectLst/>
            </c:spPr>
            <c:extLst>
              <c:ext xmlns:c16="http://schemas.microsoft.com/office/drawing/2014/chart" uri="{C3380CC4-5D6E-409C-BE32-E72D297353CC}">
                <c16:uniqueId val="{00000003-3718-473B-A5AF-22450159DFE8}"/>
              </c:ext>
            </c:extLst>
          </c:dPt>
          <c:dPt>
            <c:idx val="1"/>
            <c:invertIfNegative val="0"/>
            <c:bubble3D val="0"/>
            <c:spPr>
              <a:solidFill>
                <a:srgbClr val="00B0F0"/>
              </a:solidFill>
              <a:ln>
                <a:noFill/>
              </a:ln>
              <a:effectLst/>
            </c:spPr>
            <c:extLst>
              <c:ext xmlns:c16="http://schemas.microsoft.com/office/drawing/2014/chart" uri="{C3380CC4-5D6E-409C-BE32-E72D297353CC}">
                <c16:uniqueId val="{00000004-5340-434E-9FFA-53665CC05276}"/>
              </c:ext>
            </c:extLst>
          </c:dPt>
          <c:dPt>
            <c:idx val="2"/>
            <c:invertIfNegative val="0"/>
            <c:bubble3D val="0"/>
            <c:spPr>
              <a:solidFill>
                <a:srgbClr val="C00000"/>
              </a:solidFill>
              <a:ln>
                <a:noFill/>
              </a:ln>
              <a:effectLst/>
            </c:spPr>
            <c:extLst>
              <c:ext xmlns:c16="http://schemas.microsoft.com/office/drawing/2014/chart" uri="{C3380CC4-5D6E-409C-BE32-E72D297353CC}">
                <c16:uniqueId val="{00000004-3718-473B-A5AF-22450159DFE8}"/>
              </c:ext>
            </c:extLst>
          </c:dPt>
          <c:dPt>
            <c:idx val="3"/>
            <c:invertIfNegative val="0"/>
            <c:bubble3D val="0"/>
            <c:spPr>
              <a:solidFill>
                <a:srgbClr val="00B0F0"/>
              </a:solidFill>
              <a:ln>
                <a:noFill/>
              </a:ln>
              <a:effectLst/>
            </c:spPr>
            <c:extLst>
              <c:ext xmlns:c16="http://schemas.microsoft.com/office/drawing/2014/chart" uri="{C3380CC4-5D6E-409C-BE32-E72D297353CC}">
                <c16:uniqueId val="{00000005-5340-434E-9FFA-53665CC05276}"/>
              </c:ext>
            </c:extLst>
          </c:dPt>
          <c:dPt>
            <c:idx val="4"/>
            <c:invertIfNegative val="0"/>
            <c:bubble3D val="0"/>
            <c:spPr>
              <a:solidFill>
                <a:srgbClr val="00B0F0"/>
              </a:solidFill>
              <a:ln>
                <a:noFill/>
              </a:ln>
              <a:effectLst/>
            </c:spPr>
            <c:extLst>
              <c:ext xmlns:c16="http://schemas.microsoft.com/office/drawing/2014/chart" uri="{C3380CC4-5D6E-409C-BE32-E72D297353CC}">
                <c16:uniqueId val="{00000006-5340-434E-9FFA-53665CC05276}"/>
              </c:ext>
            </c:extLst>
          </c:dPt>
          <c:dLbls>
            <c:dLbl>
              <c:idx val="2"/>
              <c:layout>
                <c:manualLayout>
                  <c:x val="-5.6163018155989534E-17"/>
                  <c:y val="-8.4518754382001005E-3"/>
                </c:manualLayout>
              </c:layout>
              <c:tx>
                <c:rich>
                  <a:bodyPr/>
                  <a:lstStyle/>
                  <a:p>
                    <a:r>
                      <a:rPr lang="en-US" dirty="0"/>
                      <a:t>1.9%</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718-473B-A5AF-22450159DFE8}"/>
                </c:ext>
              </c:extLst>
            </c:dLbl>
            <c:spPr>
              <a:noFill/>
              <a:ln>
                <a:noFill/>
              </a:ln>
              <a:effectLst/>
            </c:spPr>
            <c:txPr>
              <a:bodyPr rot="0" spcFirstLastPara="1" vertOverflow="ellipsis" vert="horz" wrap="square" lIns="38100" tIns="19050" rIns="38100" bIns="19050" anchor="ctr" anchorCtr="1">
                <a:spAutoFit/>
              </a:bodyPr>
              <a:lstStyle/>
              <a:p>
                <a:pPr>
                  <a:defRPr sz="3600"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2008</c:v>
                </c:pt>
                <c:pt idx="1">
                  <c:v>2001</c:v>
                </c:pt>
                <c:pt idx="2">
                  <c:v>1991</c:v>
                </c:pt>
                <c:pt idx="3">
                  <c:v>1981</c:v>
                </c:pt>
                <c:pt idx="4">
                  <c:v>1980</c:v>
                </c:pt>
              </c:numCache>
            </c:numRef>
          </c:cat>
          <c:val>
            <c:numRef>
              <c:f>Sheet1!$B$2:$B$6</c:f>
              <c:numCache>
                <c:formatCode>0.0%</c:formatCode>
                <c:ptCount val="5"/>
                <c:pt idx="0">
                  <c:v>-0.19700000000000001</c:v>
                </c:pt>
                <c:pt idx="1">
                  <c:v>6.6000000000000003E-2</c:v>
                </c:pt>
                <c:pt idx="2">
                  <c:v>-0.03</c:v>
                </c:pt>
                <c:pt idx="3">
                  <c:v>3.5000000000000003E-2</c:v>
                </c:pt>
                <c:pt idx="4">
                  <c:v>6.0999999999999999E-2</c:v>
                </c:pt>
              </c:numCache>
            </c:numRef>
          </c:val>
          <c:extLst>
            <c:ext xmlns:c16="http://schemas.microsoft.com/office/drawing/2014/chart" uri="{C3380CC4-5D6E-409C-BE32-E72D297353CC}">
              <c16:uniqueId val="{00000000-3718-473B-A5AF-22450159DFE8}"/>
            </c:ext>
          </c:extLst>
        </c:ser>
        <c:dLbls>
          <c:showLegendKey val="0"/>
          <c:showVal val="0"/>
          <c:showCatName val="0"/>
          <c:showSerName val="0"/>
          <c:showPercent val="0"/>
          <c:showBubbleSize val="0"/>
        </c:dLbls>
        <c:gapWidth val="20"/>
        <c:overlap val="-27"/>
        <c:axId val="1216029360"/>
        <c:axId val="1148280032"/>
      </c:barChart>
      <c:catAx>
        <c:axId val="1216029360"/>
        <c:scaling>
          <c:orientation val="minMax"/>
        </c:scaling>
        <c:delete val="0"/>
        <c:axPos val="b"/>
        <c:numFmt formatCode="General" sourceLinked="1"/>
        <c:majorTickMark val="none"/>
        <c:minorTickMark val="none"/>
        <c:tickLblPos val="nextTo"/>
        <c:spPr>
          <a:noFill/>
          <a:ln w="38100" cap="flat" cmpd="sng" algn="ctr">
            <a:solidFill>
              <a:schemeClr val="bg1"/>
            </a:solidFill>
            <a:round/>
          </a:ln>
          <a:effectLst/>
        </c:spPr>
        <c:txPr>
          <a:bodyPr rot="-60000000" spcFirstLastPara="1" vertOverflow="ellipsis" vert="horz" wrap="square" anchor="ctr" anchorCtr="1"/>
          <a:lstStyle/>
          <a:p>
            <a:pPr>
              <a:defRPr sz="2400" b="0" i="0" u="none" strike="noStrike" kern="1200" baseline="0">
                <a:solidFill>
                  <a:schemeClr val="bg1"/>
                </a:solidFill>
                <a:latin typeface="+mn-lt"/>
                <a:ea typeface="+mn-ea"/>
                <a:cs typeface="+mn-cs"/>
              </a:defRPr>
            </a:pPr>
            <a:endParaRPr lang="en-US"/>
          </a:p>
        </c:txPr>
        <c:crossAx val="1148280032"/>
        <c:crosses val="autoZero"/>
        <c:auto val="1"/>
        <c:lblAlgn val="ctr"/>
        <c:lblOffset val="100"/>
        <c:noMultiLvlLbl val="0"/>
      </c:catAx>
      <c:valAx>
        <c:axId val="1148280032"/>
        <c:scaling>
          <c:orientation val="minMax"/>
        </c:scaling>
        <c:delete val="1"/>
        <c:axPos val="l"/>
        <c:numFmt formatCode="0.0%" sourceLinked="1"/>
        <c:majorTickMark val="none"/>
        <c:minorTickMark val="none"/>
        <c:tickLblPos val="nextTo"/>
        <c:crossAx val="12160293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127000" cap="rnd">
              <a:solidFill>
                <a:srgbClr val="FFFF00"/>
              </a:solidFill>
              <a:round/>
            </a:ln>
            <a:effectLst>
              <a:outerShdw blurRad="50800" dist="38100" dir="18900000" algn="bl" rotWithShape="0">
                <a:prstClr val="black">
                  <a:alpha val="40000"/>
                </a:prstClr>
              </a:outerShdw>
            </a:effectLst>
          </c:spPr>
          <c:marker>
            <c:symbol val="none"/>
          </c:marker>
          <c:dPt>
            <c:idx val="4"/>
            <c:marker>
              <c:symbol val="none"/>
            </c:marker>
            <c:bubble3D val="0"/>
            <c:spPr>
              <a:ln w="127000" cap="rnd">
                <a:solidFill>
                  <a:srgbClr val="FFFF00"/>
                </a:solidFill>
                <a:round/>
                <a:tailEnd type="triangle"/>
              </a:ln>
              <a:effectLst>
                <a:outerShdw blurRad="50800" dist="38100" dir="18900000" algn="bl" rotWithShape="0">
                  <a:prstClr val="black">
                    <a:alpha val="40000"/>
                  </a:prstClr>
                </a:outerShdw>
              </a:effectLst>
            </c:spPr>
            <c:extLst>
              <c:ext xmlns:c16="http://schemas.microsoft.com/office/drawing/2014/chart" uri="{C3380CC4-5D6E-409C-BE32-E72D297353CC}">
                <c16:uniqueId val="{00000006-F24E-457F-B998-D520900B7009}"/>
              </c:ext>
            </c:extLst>
          </c:dPt>
          <c:dPt>
            <c:idx val="5"/>
            <c:marker>
              <c:symbol val="none"/>
            </c:marker>
            <c:bubble3D val="0"/>
            <c:spPr>
              <a:ln w="127000" cap="rnd">
                <a:solidFill>
                  <a:srgbClr val="FF0000"/>
                </a:solidFill>
                <a:round/>
              </a:ln>
              <a:effectLst>
                <a:outerShdw blurRad="50800" dist="38100" dir="18900000" algn="bl" rotWithShape="0">
                  <a:prstClr val="black">
                    <a:alpha val="40000"/>
                  </a:prstClr>
                </a:outerShdw>
              </a:effectLst>
            </c:spPr>
            <c:extLst>
              <c:ext xmlns:c16="http://schemas.microsoft.com/office/drawing/2014/chart" uri="{C3380CC4-5D6E-409C-BE32-E72D297353CC}">
                <c16:uniqueId val="{00000003-F24E-457F-B998-D520900B7009}"/>
              </c:ext>
            </c:extLst>
          </c:dPt>
          <c:dPt>
            <c:idx val="6"/>
            <c:marker>
              <c:symbol val="none"/>
            </c:marker>
            <c:bubble3D val="0"/>
            <c:spPr>
              <a:ln w="127000" cap="rnd">
                <a:solidFill>
                  <a:srgbClr val="FF0000"/>
                </a:solidFill>
                <a:round/>
              </a:ln>
              <a:effectLst>
                <a:outerShdw blurRad="50800" dist="38100" dir="18900000" algn="bl" rotWithShape="0">
                  <a:prstClr val="black">
                    <a:alpha val="40000"/>
                  </a:prstClr>
                </a:outerShdw>
              </a:effectLst>
            </c:spPr>
            <c:extLst>
              <c:ext xmlns:c16="http://schemas.microsoft.com/office/drawing/2014/chart" uri="{C3380CC4-5D6E-409C-BE32-E72D297353CC}">
                <c16:uniqueId val="{00000004-F24E-457F-B998-D520900B7009}"/>
              </c:ext>
            </c:extLst>
          </c:dPt>
          <c:dPt>
            <c:idx val="7"/>
            <c:marker>
              <c:symbol val="none"/>
            </c:marker>
            <c:bubble3D val="0"/>
            <c:spPr>
              <a:ln w="127000" cap="rnd">
                <a:solidFill>
                  <a:srgbClr val="FF0000"/>
                </a:solidFill>
                <a:round/>
                <a:tailEnd type="triangle"/>
              </a:ln>
              <a:effectLst>
                <a:outerShdw blurRad="50800" dist="38100" dir="18900000" algn="bl" rotWithShape="0">
                  <a:prstClr val="black">
                    <a:alpha val="40000"/>
                  </a:prstClr>
                </a:outerShdw>
              </a:effectLst>
            </c:spPr>
            <c:extLst>
              <c:ext xmlns:c16="http://schemas.microsoft.com/office/drawing/2014/chart" uri="{C3380CC4-5D6E-409C-BE32-E72D297353CC}">
                <c16:uniqueId val="{00000005-F24E-457F-B998-D520900B7009}"/>
              </c:ext>
            </c:extLst>
          </c:dPt>
          <c:dPt>
            <c:idx val="8"/>
            <c:marker>
              <c:symbol val="none"/>
            </c:marker>
            <c:bubble3D val="0"/>
            <c:spPr>
              <a:ln w="127000" cap="rnd">
                <a:solidFill>
                  <a:srgbClr val="FFFF00"/>
                </a:solidFill>
                <a:round/>
                <a:tailEnd type="none"/>
              </a:ln>
              <a:effectLst>
                <a:outerShdw blurRad="50800" dist="38100" dir="18900000" algn="bl" rotWithShape="0">
                  <a:prstClr val="black">
                    <a:alpha val="40000"/>
                  </a:prstClr>
                </a:outerShdw>
              </a:effectLst>
            </c:spPr>
            <c:extLst>
              <c:ext xmlns:c16="http://schemas.microsoft.com/office/drawing/2014/chart" uri="{C3380CC4-5D6E-409C-BE32-E72D297353CC}">
                <c16:uniqueId val="{00000007-F24E-457F-B998-D520900B7009}"/>
              </c:ext>
            </c:extLst>
          </c:dPt>
          <c:dPt>
            <c:idx val="9"/>
            <c:marker>
              <c:symbol val="none"/>
            </c:marker>
            <c:bubble3D val="0"/>
            <c:spPr>
              <a:ln w="127000" cap="rnd">
                <a:solidFill>
                  <a:srgbClr val="FFFF00"/>
                </a:solidFill>
                <a:round/>
                <a:tailEnd type="triangle"/>
              </a:ln>
              <a:effectLst>
                <a:outerShdw blurRad="50800" dist="38100" dir="18900000" algn="bl" rotWithShape="0">
                  <a:prstClr val="black">
                    <a:alpha val="40000"/>
                  </a:prstClr>
                </a:outerShdw>
              </a:effectLst>
            </c:spPr>
            <c:extLst>
              <c:ext xmlns:c16="http://schemas.microsoft.com/office/drawing/2014/chart" uri="{C3380CC4-5D6E-409C-BE32-E72D297353CC}">
                <c16:uniqueId val="{0000000A-25D8-4E58-9678-46AA1E0541E3}"/>
              </c:ext>
            </c:extLst>
          </c:dPt>
          <c:cat>
            <c:strRef>
              <c:f>Sheet1!$A$2:$A$11</c:f>
              <c:strCache>
                <c:ptCount val="10"/>
                <c:pt idx="0">
                  <c:v>1/12</c:v>
                </c:pt>
                <c:pt idx="1">
                  <c:v>1/21</c:v>
                </c:pt>
                <c:pt idx="2">
                  <c:v>2/4</c:v>
                </c:pt>
                <c:pt idx="3">
                  <c:v>2/18</c:v>
                </c:pt>
                <c:pt idx="4">
                  <c:v>3/3</c:v>
                </c:pt>
                <c:pt idx="5">
                  <c:v>3/17</c:v>
                </c:pt>
                <c:pt idx="6">
                  <c:v>3/31</c:v>
                </c:pt>
                <c:pt idx="7">
                  <c:v>4/14</c:v>
                </c:pt>
                <c:pt idx="8">
                  <c:v>4/18</c:v>
                </c:pt>
                <c:pt idx="9">
                  <c:v>5/2</c:v>
                </c:pt>
              </c:strCache>
            </c:strRef>
          </c:cat>
          <c:val>
            <c:numRef>
              <c:f>Sheet1!$B$2:$B$11</c:f>
              <c:numCache>
                <c:formatCode>General</c:formatCode>
                <c:ptCount val="10"/>
                <c:pt idx="0">
                  <c:v>0</c:v>
                </c:pt>
                <c:pt idx="1">
                  <c:v>7.1</c:v>
                </c:pt>
                <c:pt idx="2">
                  <c:v>8.6999999999999993</c:v>
                </c:pt>
                <c:pt idx="3">
                  <c:v>16.100000000000001</c:v>
                </c:pt>
                <c:pt idx="4">
                  <c:v>22</c:v>
                </c:pt>
                <c:pt idx="5">
                  <c:v>10.4</c:v>
                </c:pt>
                <c:pt idx="6">
                  <c:v>-45.4</c:v>
                </c:pt>
                <c:pt idx="7">
                  <c:v>-45.3</c:v>
                </c:pt>
                <c:pt idx="8">
                  <c:v>-17.5</c:v>
                </c:pt>
                <c:pt idx="9">
                  <c:v>-8.6999999999999993</c:v>
                </c:pt>
              </c:numCache>
            </c:numRef>
          </c:val>
          <c:smooth val="1"/>
          <c:extLst>
            <c:ext xmlns:c16="http://schemas.microsoft.com/office/drawing/2014/chart" uri="{C3380CC4-5D6E-409C-BE32-E72D297353CC}">
              <c16:uniqueId val="{00000000-F24E-457F-B998-D520900B7009}"/>
            </c:ext>
          </c:extLst>
        </c:ser>
        <c:dLbls>
          <c:showLegendKey val="0"/>
          <c:showVal val="0"/>
          <c:showCatName val="0"/>
          <c:showSerName val="0"/>
          <c:showPercent val="0"/>
          <c:showBubbleSize val="0"/>
        </c:dLbls>
        <c:smooth val="0"/>
        <c:axId val="575180240"/>
        <c:axId val="486346544"/>
      </c:lineChart>
      <c:catAx>
        <c:axId val="575180240"/>
        <c:scaling>
          <c:orientation val="minMax"/>
        </c:scaling>
        <c:delete val="0"/>
        <c:axPos val="b"/>
        <c:numFmt formatCode="General" sourceLinked="1"/>
        <c:majorTickMark val="none"/>
        <c:minorTickMark val="none"/>
        <c:tickLblPos val="nextTo"/>
        <c:spPr>
          <a:noFill/>
          <a:ln w="76200" cap="flat" cmpd="sng" algn="ctr">
            <a:solidFill>
              <a:srgbClr val="00B0F0"/>
            </a:solidFill>
            <a:round/>
          </a:ln>
          <a:effectLst/>
        </c:spPr>
        <c:txPr>
          <a:bodyPr rot="-600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crossAx val="486346544"/>
        <c:crosses val="autoZero"/>
        <c:auto val="1"/>
        <c:lblAlgn val="ctr"/>
        <c:lblOffset val="100"/>
        <c:noMultiLvlLbl val="0"/>
      </c:catAx>
      <c:valAx>
        <c:axId val="486346544"/>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5751802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57150" cap="rnd">
              <a:solidFill>
                <a:schemeClr val="bg2">
                  <a:lumMod val="75000"/>
                  <a:alpha val="52000"/>
                </a:schemeClr>
              </a:solidFill>
              <a:round/>
            </a:ln>
            <a:effectLst>
              <a:outerShdw blurRad="50800" dist="38100" dir="18900000" algn="bl" rotWithShape="0">
                <a:prstClr val="black">
                  <a:alpha val="40000"/>
                </a:prstClr>
              </a:outerShdw>
            </a:effectLst>
          </c:spPr>
          <c:marker>
            <c:symbol val="none"/>
          </c:marker>
          <c:dPt>
            <c:idx val="4"/>
            <c:marker>
              <c:symbol val="none"/>
            </c:marker>
            <c:bubble3D val="0"/>
            <c:spPr>
              <a:ln w="57150" cap="rnd">
                <a:solidFill>
                  <a:schemeClr val="bg2">
                    <a:lumMod val="75000"/>
                    <a:alpha val="52000"/>
                  </a:schemeClr>
                </a:solidFill>
                <a:round/>
                <a:tailEnd type="none"/>
              </a:ln>
              <a:effectLst>
                <a:outerShdw blurRad="50800" dist="38100" dir="18900000" algn="bl" rotWithShape="0">
                  <a:prstClr val="black">
                    <a:alpha val="40000"/>
                  </a:prstClr>
                </a:outerShdw>
              </a:effectLst>
            </c:spPr>
            <c:extLst>
              <c:ext xmlns:c16="http://schemas.microsoft.com/office/drawing/2014/chart" uri="{C3380CC4-5D6E-409C-BE32-E72D297353CC}">
                <c16:uniqueId val="{00000006-F24E-457F-B998-D520900B7009}"/>
              </c:ext>
            </c:extLst>
          </c:dPt>
          <c:dPt>
            <c:idx val="5"/>
            <c:marker>
              <c:symbol val="none"/>
            </c:marker>
            <c:bubble3D val="0"/>
            <c:spPr>
              <a:ln w="57150" cap="rnd">
                <a:solidFill>
                  <a:schemeClr val="bg2">
                    <a:lumMod val="75000"/>
                    <a:alpha val="52000"/>
                  </a:schemeClr>
                </a:solidFill>
                <a:round/>
              </a:ln>
              <a:effectLst>
                <a:outerShdw blurRad="50800" dist="38100" dir="18900000" algn="bl" rotWithShape="0">
                  <a:prstClr val="black">
                    <a:alpha val="40000"/>
                  </a:prstClr>
                </a:outerShdw>
              </a:effectLst>
            </c:spPr>
            <c:extLst>
              <c:ext xmlns:c16="http://schemas.microsoft.com/office/drawing/2014/chart" uri="{C3380CC4-5D6E-409C-BE32-E72D297353CC}">
                <c16:uniqueId val="{00000003-F24E-457F-B998-D520900B7009}"/>
              </c:ext>
            </c:extLst>
          </c:dPt>
          <c:dPt>
            <c:idx val="6"/>
            <c:marker>
              <c:symbol val="none"/>
            </c:marker>
            <c:bubble3D val="0"/>
            <c:spPr>
              <a:ln w="57150" cap="rnd">
                <a:solidFill>
                  <a:schemeClr val="bg2">
                    <a:lumMod val="75000"/>
                    <a:alpha val="52000"/>
                  </a:schemeClr>
                </a:solidFill>
                <a:round/>
              </a:ln>
              <a:effectLst>
                <a:outerShdw blurRad="50800" dist="38100" dir="18900000" algn="bl" rotWithShape="0">
                  <a:prstClr val="black">
                    <a:alpha val="40000"/>
                  </a:prstClr>
                </a:outerShdw>
              </a:effectLst>
            </c:spPr>
            <c:extLst>
              <c:ext xmlns:c16="http://schemas.microsoft.com/office/drawing/2014/chart" uri="{C3380CC4-5D6E-409C-BE32-E72D297353CC}">
                <c16:uniqueId val="{00000004-F24E-457F-B998-D520900B7009}"/>
              </c:ext>
            </c:extLst>
          </c:dPt>
          <c:dPt>
            <c:idx val="7"/>
            <c:marker>
              <c:symbol val="none"/>
            </c:marker>
            <c:bubble3D val="0"/>
            <c:spPr>
              <a:ln w="57150" cap="rnd">
                <a:solidFill>
                  <a:schemeClr val="bg2">
                    <a:lumMod val="75000"/>
                    <a:alpha val="52000"/>
                  </a:schemeClr>
                </a:solidFill>
                <a:round/>
                <a:tailEnd type="none"/>
              </a:ln>
              <a:effectLst>
                <a:outerShdw blurRad="50800" dist="38100" dir="18900000" algn="bl" rotWithShape="0">
                  <a:prstClr val="black">
                    <a:alpha val="40000"/>
                  </a:prstClr>
                </a:outerShdw>
              </a:effectLst>
            </c:spPr>
            <c:extLst>
              <c:ext xmlns:c16="http://schemas.microsoft.com/office/drawing/2014/chart" uri="{C3380CC4-5D6E-409C-BE32-E72D297353CC}">
                <c16:uniqueId val="{00000005-F24E-457F-B998-D520900B7009}"/>
              </c:ext>
            </c:extLst>
          </c:dPt>
          <c:dPt>
            <c:idx val="8"/>
            <c:marker>
              <c:symbol val="none"/>
            </c:marker>
            <c:bubble3D val="0"/>
            <c:spPr>
              <a:ln w="57150" cap="rnd">
                <a:solidFill>
                  <a:schemeClr val="bg2">
                    <a:lumMod val="75000"/>
                    <a:alpha val="52000"/>
                  </a:schemeClr>
                </a:solidFill>
                <a:round/>
                <a:tailEnd type="none"/>
              </a:ln>
              <a:effectLst>
                <a:outerShdw blurRad="50800" dist="38100" dir="18900000" algn="bl" rotWithShape="0">
                  <a:prstClr val="black">
                    <a:alpha val="40000"/>
                  </a:prstClr>
                </a:outerShdw>
              </a:effectLst>
            </c:spPr>
            <c:extLst>
              <c:ext xmlns:c16="http://schemas.microsoft.com/office/drawing/2014/chart" uri="{C3380CC4-5D6E-409C-BE32-E72D297353CC}">
                <c16:uniqueId val="{00000007-F24E-457F-B998-D520900B7009}"/>
              </c:ext>
            </c:extLst>
          </c:dPt>
          <c:dPt>
            <c:idx val="9"/>
            <c:marker>
              <c:symbol val="none"/>
            </c:marker>
            <c:bubble3D val="0"/>
            <c:spPr>
              <a:ln w="57150" cap="rnd">
                <a:solidFill>
                  <a:schemeClr val="bg2">
                    <a:lumMod val="75000"/>
                    <a:alpha val="52000"/>
                  </a:schemeClr>
                </a:solidFill>
                <a:round/>
                <a:tailEnd type="none"/>
              </a:ln>
              <a:effectLst>
                <a:outerShdw blurRad="50800" dist="38100" dir="18900000" algn="bl" rotWithShape="0">
                  <a:prstClr val="black">
                    <a:alpha val="40000"/>
                  </a:prstClr>
                </a:outerShdw>
              </a:effectLst>
            </c:spPr>
            <c:extLst>
              <c:ext xmlns:c16="http://schemas.microsoft.com/office/drawing/2014/chart" uri="{C3380CC4-5D6E-409C-BE32-E72D297353CC}">
                <c16:uniqueId val="{0000000A-25D8-4E58-9678-46AA1E0541E3}"/>
              </c:ext>
            </c:extLst>
          </c:dPt>
          <c:cat>
            <c:strRef>
              <c:f>Sheet1!$A$2:$A$11</c:f>
              <c:strCache>
                <c:ptCount val="10"/>
                <c:pt idx="0">
                  <c:v>1/12</c:v>
                </c:pt>
                <c:pt idx="1">
                  <c:v>1/21</c:v>
                </c:pt>
                <c:pt idx="2">
                  <c:v>2/4</c:v>
                </c:pt>
                <c:pt idx="3">
                  <c:v>2/18</c:v>
                </c:pt>
                <c:pt idx="4">
                  <c:v>3/3</c:v>
                </c:pt>
                <c:pt idx="5">
                  <c:v>3/17</c:v>
                </c:pt>
                <c:pt idx="6">
                  <c:v>3/31</c:v>
                </c:pt>
                <c:pt idx="7">
                  <c:v>4/14</c:v>
                </c:pt>
                <c:pt idx="8">
                  <c:v>4/18</c:v>
                </c:pt>
                <c:pt idx="9">
                  <c:v>5/2</c:v>
                </c:pt>
              </c:strCache>
            </c:strRef>
          </c:cat>
          <c:val>
            <c:numRef>
              <c:f>Sheet1!$B$2:$B$11</c:f>
              <c:numCache>
                <c:formatCode>General</c:formatCode>
                <c:ptCount val="10"/>
                <c:pt idx="0">
                  <c:v>0</c:v>
                </c:pt>
                <c:pt idx="1">
                  <c:v>7.1</c:v>
                </c:pt>
                <c:pt idx="2">
                  <c:v>8.6999999999999993</c:v>
                </c:pt>
                <c:pt idx="3">
                  <c:v>16.100000000000001</c:v>
                </c:pt>
                <c:pt idx="4">
                  <c:v>22</c:v>
                </c:pt>
                <c:pt idx="5">
                  <c:v>10.4</c:v>
                </c:pt>
                <c:pt idx="6">
                  <c:v>-45.4</c:v>
                </c:pt>
                <c:pt idx="7">
                  <c:v>-45.3</c:v>
                </c:pt>
                <c:pt idx="8">
                  <c:v>-17.5</c:v>
                </c:pt>
                <c:pt idx="9">
                  <c:v>-8.6999999999999993</c:v>
                </c:pt>
              </c:numCache>
            </c:numRef>
          </c:val>
          <c:smooth val="1"/>
          <c:extLst>
            <c:ext xmlns:c16="http://schemas.microsoft.com/office/drawing/2014/chart" uri="{C3380CC4-5D6E-409C-BE32-E72D297353CC}">
              <c16:uniqueId val="{00000000-F24E-457F-B998-D520900B7009}"/>
            </c:ext>
          </c:extLst>
        </c:ser>
        <c:ser>
          <c:idx val="1"/>
          <c:order val="1"/>
          <c:tx>
            <c:strRef>
              <c:f>Sheet1!$C$1</c:f>
              <c:strCache>
                <c:ptCount val="1"/>
                <c:pt idx="0">
                  <c:v>Series 2</c:v>
                </c:pt>
              </c:strCache>
            </c:strRef>
          </c:tx>
          <c:spPr>
            <a:ln w="127000" cap="rnd">
              <a:solidFill>
                <a:schemeClr val="accent2"/>
              </a:solidFill>
              <a:round/>
            </a:ln>
            <a:effectLst/>
          </c:spPr>
          <c:marker>
            <c:symbol val="none"/>
          </c:marker>
          <c:dPt>
            <c:idx val="1"/>
            <c:marker>
              <c:symbol val="none"/>
            </c:marker>
            <c:bubble3D val="0"/>
            <c:spPr>
              <a:ln w="127000" cap="rnd">
                <a:solidFill>
                  <a:srgbClr val="FFFF00"/>
                </a:solidFill>
                <a:round/>
              </a:ln>
              <a:effectLst/>
            </c:spPr>
            <c:extLst>
              <c:ext xmlns:c16="http://schemas.microsoft.com/office/drawing/2014/chart" uri="{C3380CC4-5D6E-409C-BE32-E72D297353CC}">
                <c16:uniqueId val="{00000002-7ECD-462C-BE9C-A2FEDA9B75EC}"/>
              </c:ext>
            </c:extLst>
          </c:dPt>
          <c:dPt>
            <c:idx val="2"/>
            <c:marker>
              <c:symbol val="none"/>
            </c:marker>
            <c:bubble3D val="0"/>
            <c:spPr>
              <a:ln w="127000" cap="rnd">
                <a:solidFill>
                  <a:srgbClr val="FFFF00"/>
                </a:solidFill>
                <a:round/>
              </a:ln>
              <a:effectLst/>
            </c:spPr>
            <c:extLst>
              <c:ext xmlns:c16="http://schemas.microsoft.com/office/drawing/2014/chart" uri="{C3380CC4-5D6E-409C-BE32-E72D297353CC}">
                <c16:uniqueId val="{00000003-7ECD-462C-BE9C-A2FEDA9B75EC}"/>
              </c:ext>
            </c:extLst>
          </c:dPt>
          <c:dPt>
            <c:idx val="3"/>
            <c:marker>
              <c:symbol val="none"/>
            </c:marker>
            <c:bubble3D val="0"/>
            <c:spPr>
              <a:ln w="127000" cap="rnd">
                <a:solidFill>
                  <a:srgbClr val="FFFF00"/>
                </a:solidFill>
                <a:round/>
              </a:ln>
              <a:effectLst/>
            </c:spPr>
            <c:extLst>
              <c:ext xmlns:c16="http://schemas.microsoft.com/office/drawing/2014/chart" uri="{C3380CC4-5D6E-409C-BE32-E72D297353CC}">
                <c16:uniqueId val="{00000004-7ECD-462C-BE9C-A2FEDA9B75EC}"/>
              </c:ext>
            </c:extLst>
          </c:dPt>
          <c:dPt>
            <c:idx val="4"/>
            <c:marker>
              <c:symbol val="none"/>
            </c:marker>
            <c:bubble3D val="0"/>
            <c:spPr>
              <a:ln w="127000" cap="rnd">
                <a:solidFill>
                  <a:srgbClr val="FFFF00"/>
                </a:solidFill>
                <a:round/>
                <a:tailEnd type="triangle"/>
              </a:ln>
              <a:effectLst/>
            </c:spPr>
            <c:extLst>
              <c:ext xmlns:c16="http://schemas.microsoft.com/office/drawing/2014/chart" uri="{C3380CC4-5D6E-409C-BE32-E72D297353CC}">
                <c16:uniqueId val="{00000005-7ECD-462C-BE9C-A2FEDA9B75EC}"/>
              </c:ext>
            </c:extLst>
          </c:dPt>
          <c:dPt>
            <c:idx val="5"/>
            <c:marker>
              <c:symbol val="none"/>
            </c:marker>
            <c:bubble3D val="0"/>
            <c:spPr>
              <a:ln w="127000" cap="rnd">
                <a:solidFill>
                  <a:srgbClr val="FF0000"/>
                </a:solidFill>
                <a:round/>
              </a:ln>
              <a:effectLst/>
            </c:spPr>
            <c:extLst>
              <c:ext xmlns:c16="http://schemas.microsoft.com/office/drawing/2014/chart" uri="{C3380CC4-5D6E-409C-BE32-E72D297353CC}">
                <c16:uniqueId val="{00000009-7ECD-462C-BE9C-A2FEDA9B75EC}"/>
              </c:ext>
            </c:extLst>
          </c:dPt>
          <c:dPt>
            <c:idx val="6"/>
            <c:marker>
              <c:symbol val="none"/>
            </c:marker>
            <c:bubble3D val="0"/>
            <c:spPr>
              <a:ln w="127000" cap="rnd">
                <a:solidFill>
                  <a:srgbClr val="FF0000"/>
                </a:solidFill>
                <a:round/>
                <a:tailEnd type="triangle" w="sm" len="med"/>
              </a:ln>
              <a:effectLst/>
            </c:spPr>
            <c:extLst>
              <c:ext xmlns:c16="http://schemas.microsoft.com/office/drawing/2014/chart" uri="{C3380CC4-5D6E-409C-BE32-E72D297353CC}">
                <c16:uniqueId val="{00000001-7ECD-462C-BE9C-A2FEDA9B75EC}"/>
              </c:ext>
            </c:extLst>
          </c:dPt>
          <c:dPt>
            <c:idx val="7"/>
            <c:marker>
              <c:symbol val="none"/>
            </c:marker>
            <c:bubble3D val="0"/>
            <c:spPr>
              <a:ln w="127000" cap="rnd">
                <a:solidFill>
                  <a:srgbClr val="FFFF00"/>
                </a:solidFill>
                <a:round/>
              </a:ln>
              <a:effectLst/>
            </c:spPr>
            <c:extLst>
              <c:ext xmlns:c16="http://schemas.microsoft.com/office/drawing/2014/chart" uri="{C3380CC4-5D6E-409C-BE32-E72D297353CC}">
                <c16:uniqueId val="{00000006-7ECD-462C-BE9C-A2FEDA9B75EC}"/>
              </c:ext>
            </c:extLst>
          </c:dPt>
          <c:dPt>
            <c:idx val="8"/>
            <c:marker>
              <c:symbol val="none"/>
            </c:marker>
            <c:bubble3D val="0"/>
            <c:spPr>
              <a:ln w="127000" cap="rnd">
                <a:solidFill>
                  <a:srgbClr val="FFFF00"/>
                </a:solidFill>
                <a:round/>
              </a:ln>
              <a:effectLst/>
            </c:spPr>
            <c:extLst>
              <c:ext xmlns:c16="http://schemas.microsoft.com/office/drawing/2014/chart" uri="{C3380CC4-5D6E-409C-BE32-E72D297353CC}">
                <c16:uniqueId val="{00000007-7ECD-462C-BE9C-A2FEDA9B75EC}"/>
              </c:ext>
            </c:extLst>
          </c:dPt>
          <c:dPt>
            <c:idx val="9"/>
            <c:marker>
              <c:symbol val="none"/>
            </c:marker>
            <c:bubble3D val="0"/>
            <c:spPr>
              <a:ln w="127000" cap="rnd">
                <a:solidFill>
                  <a:srgbClr val="FFFF00"/>
                </a:solidFill>
                <a:round/>
                <a:tailEnd type="triangle"/>
              </a:ln>
              <a:effectLst/>
            </c:spPr>
            <c:extLst>
              <c:ext xmlns:c16="http://schemas.microsoft.com/office/drawing/2014/chart" uri="{C3380CC4-5D6E-409C-BE32-E72D297353CC}">
                <c16:uniqueId val="{00000008-7ECD-462C-BE9C-A2FEDA9B75EC}"/>
              </c:ext>
            </c:extLst>
          </c:dPt>
          <c:cat>
            <c:strRef>
              <c:f>Sheet1!$A$2:$A$11</c:f>
              <c:strCache>
                <c:ptCount val="10"/>
                <c:pt idx="0">
                  <c:v>1/12</c:v>
                </c:pt>
                <c:pt idx="1">
                  <c:v>1/21</c:v>
                </c:pt>
                <c:pt idx="2">
                  <c:v>2/4</c:v>
                </c:pt>
                <c:pt idx="3">
                  <c:v>2/18</c:v>
                </c:pt>
                <c:pt idx="4">
                  <c:v>3/3</c:v>
                </c:pt>
                <c:pt idx="5">
                  <c:v>3/17</c:v>
                </c:pt>
                <c:pt idx="6">
                  <c:v>3/31</c:v>
                </c:pt>
                <c:pt idx="7">
                  <c:v>4/14</c:v>
                </c:pt>
                <c:pt idx="8">
                  <c:v>4/18</c:v>
                </c:pt>
                <c:pt idx="9">
                  <c:v>5/2</c:v>
                </c:pt>
              </c:strCache>
            </c:strRef>
          </c:cat>
          <c:val>
            <c:numRef>
              <c:f>Sheet1!$C$2:$C$11</c:f>
              <c:numCache>
                <c:formatCode>General</c:formatCode>
                <c:ptCount val="10"/>
                <c:pt idx="0">
                  <c:v>0</c:v>
                </c:pt>
                <c:pt idx="1">
                  <c:v>-0.4</c:v>
                </c:pt>
                <c:pt idx="2">
                  <c:v>5.3</c:v>
                </c:pt>
                <c:pt idx="3">
                  <c:v>6.6</c:v>
                </c:pt>
                <c:pt idx="4">
                  <c:v>13.6</c:v>
                </c:pt>
                <c:pt idx="5">
                  <c:v>-9</c:v>
                </c:pt>
                <c:pt idx="6">
                  <c:v>-97.4</c:v>
                </c:pt>
                <c:pt idx="7">
                  <c:v>-91.2</c:v>
                </c:pt>
                <c:pt idx="8">
                  <c:v>-87.4</c:v>
                </c:pt>
                <c:pt idx="9">
                  <c:v>-72.400000000000006</c:v>
                </c:pt>
              </c:numCache>
            </c:numRef>
          </c:val>
          <c:smooth val="1"/>
          <c:extLst>
            <c:ext xmlns:c16="http://schemas.microsoft.com/office/drawing/2014/chart" uri="{C3380CC4-5D6E-409C-BE32-E72D297353CC}">
              <c16:uniqueId val="{00000000-7ECD-462C-BE9C-A2FEDA9B75EC}"/>
            </c:ext>
          </c:extLst>
        </c:ser>
        <c:dLbls>
          <c:showLegendKey val="0"/>
          <c:showVal val="0"/>
          <c:showCatName val="0"/>
          <c:showSerName val="0"/>
          <c:showPercent val="0"/>
          <c:showBubbleSize val="0"/>
        </c:dLbls>
        <c:smooth val="0"/>
        <c:axId val="575180240"/>
        <c:axId val="486346544"/>
      </c:lineChart>
      <c:catAx>
        <c:axId val="575180240"/>
        <c:scaling>
          <c:orientation val="minMax"/>
        </c:scaling>
        <c:delete val="0"/>
        <c:axPos val="b"/>
        <c:numFmt formatCode="General" sourceLinked="1"/>
        <c:majorTickMark val="none"/>
        <c:minorTickMark val="none"/>
        <c:tickLblPos val="nextTo"/>
        <c:spPr>
          <a:noFill/>
          <a:ln w="76200" cap="flat" cmpd="sng" algn="ctr">
            <a:solidFill>
              <a:srgbClr val="00B0F0"/>
            </a:solidFill>
            <a:round/>
          </a:ln>
          <a:effectLst/>
        </c:spPr>
        <c:txPr>
          <a:bodyPr rot="-600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crossAx val="486346544"/>
        <c:crosses val="autoZero"/>
        <c:auto val="1"/>
        <c:lblAlgn val="ctr"/>
        <c:lblOffset val="100"/>
        <c:noMultiLvlLbl val="0"/>
      </c:catAx>
      <c:valAx>
        <c:axId val="486346544"/>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5751802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D8686C-C88F-4E2E-970F-2CD94D236306}" type="datetimeFigureOut">
              <a:rPr lang="en-US" smtClean="0"/>
              <a:t>5/4/20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62B8D5-5FDC-4397-88C0-9E8944842D0C}" type="slidenum">
              <a:rPr lang="en-US" smtClean="0"/>
              <a:t>‹#›</a:t>
            </a:fld>
            <a:endParaRPr lang="en-US"/>
          </a:p>
        </p:txBody>
      </p:sp>
    </p:spTree>
    <p:extLst>
      <p:ext uri="{BB962C8B-B14F-4D97-AF65-F5344CB8AC3E}">
        <p14:creationId xmlns:p14="http://schemas.microsoft.com/office/powerpoint/2010/main" val="3420874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nar.realtor/research-and-statistics/research-reports/realtors-confidence-index"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nar.realtor/sites/default/files/documents/2020-02-realtors-confidence-index-03-20-2020.pdf"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nar.realtor/research-and-statistics/research-reports/realtors-confidence-index"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A7694-F0F1-42C9-BC56-1663342B6C63}" type="slidenum">
              <a:rPr lang="en-US" smtClean="0"/>
              <a:t>1</a:t>
            </a:fld>
            <a:endParaRPr lang="en-US"/>
          </a:p>
        </p:txBody>
      </p:sp>
    </p:spTree>
    <p:extLst>
      <p:ext uri="{BB962C8B-B14F-4D97-AF65-F5344CB8AC3E}">
        <p14:creationId xmlns:p14="http://schemas.microsoft.com/office/powerpoint/2010/main" val="19508595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https://www.showingtime.com/impact-of-coronavirus/</a:t>
            </a:r>
          </a:p>
        </p:txBody>
      </p:sp>
      <p:sp>
        <p:nvSpPr>
          <p:cNvPr id="4" name="Slide Number Placeholder 3"/>
          <p:cNvSpPr>
            <a:spLocks noGrp="1"/>
          </p:cNvSpPr>
          <p:nvPr>
            <p:ph type="sldNum" sz="quarter" idx="5"/>
          </p:nvPr>
        </p:nvSpPr>
        <p:spPr/>
        <p:txBody>
          <a:bodyPr/>
          <a:lstStyle/>
          <a:p>
            <a:fld id="{564A7694-F0F1-42C9-BC56-1663342B6C63}" type="slidenum">
              <a:rPr lang="en-US" smtClean="0"/>
              <a:t>22</a:t>
            </a:fld>
            <a:endParaRPr lang="en-US"/>
          </a:p>
        </p:txBody>
      </p:sp>
    </p:spTree>
    <p:extLst>
      <p:ext uri="{BB962C8B-B14F-4D97-AF65-F5344CB8AC3E}">
        <p14:creationId xmlns:p14="http://schemas.microsoft.com/office/powerpoint/2010/main" val="2177235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www.zelmanandassociates.com (subscription required)</a:t>
            </a:r>
          </a:p>
        </p:txBody>
      </p:sp>
      <p:sp>
        <p:nvSpPr>
          <p:cNvPr id="4" name="Slide Number Placeholder 3"/>
          <p:cNvSpPr>
            <a:spLocks noGrp="1"/>
          </p:cNvSpPr>
          <p:nvPr>
            <p:ph type="sldNum" sz="quarter" idx="5"/>
          </p:nvPr>
        </p:nvSpPr>
        <p:spPr/>
        <p:txBody>
          <a:bodyPr/>
          <a:lstStyle/>
          <a:p>
            <a:fld id="{564A7694-F0F1-42C9-BC56-1663342B6C63}" type="slidenum">
              <a:rPr lang="en-US" smtClean="0"/>
              <a:t>23</a:t>
            </a:fld>
            <a:endParaRPr lang="en-US"/>
          </a:p>
        </p:txBody>
      </p:sp>
    </p:spTree>
    <p:extLst>
      <p:ext uri="{BB962C8B-B14F-4D97-AF65-F5344CB8AC3E}">
        <p14:creationId xmlns:p14="http://schemas.microsoft.com/office/powerpoint/2010/main" val="38548644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https://www.nar.realtor/research-and-statistics/research-reports/realtors-confidence-index</a:t>
            </a:r>
            <a:endParaRPr lang="en-US" u="none"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FBDD566-A64A-8C44-AFFB-7D073C032A55}" type="slidenum">
              <a:rPr kumimoji="0" lang="en-US" sz="1200" b="0" i="0" u="none" strike="noStrike" kern="1200" cap="none" spc="0" normalizeH="0" baseline="0" noProof="0" smtClean="0">
                <a:ln>
                  <a:noFill/>
                </a:ln>
                <a:solidFill>
                  <a:prstClr val="black"/>
                </a:solidFill>
                <a:effectLst/>
                <a:uLnTx/>
                <a:uFillTx/>
                <a:latin typeface="Calibri"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charset="0"/>
              <a:cs typeface="Arial" charset="0"/>
            </a:endParaRPr>
          </a:p>
        </p:txBody>
      </p:sp>
    </p:spTree>
    <p:extLst>
      <p:ext uri="{BB962C8B-B14F-4D97-AF65-F5344CB8AC3E}">
        <p14:creationId xmlns:p14="http://schemas.microsoft.com/office/powerpoint/2010/main" val="8152398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https://www.nar.realtor/sites/default/files/documents/2020-02-realtors-confidence-index-03-20-2020.pdf</a:t>
            </a:r>
            <a:endParaRPr lang="en-US" u="none"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FBDD566-A64A-8C44-AFFB-7D073C032A55}" type="slidenum">
              <a:rPr kumimoji="0" lang="en-US" sz="1200" b="0" i="0" u="none" strike="noStrike" kern="1200" cap="none" spc="0" normalizeH="0" baseline="0" noProof="0" smtClean="0">
                <a:ln>
                  <a:noFill/>
                </a:ln>
                <a:solidFill>
                  <a:prstClr val="black"/>
                </a:solidFill>
                <a:effectLst/>
                <a:uLnTx/>
                <a:uFillTx/>
                <a:latin typeface="Calibri"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charset="0"/>
              <a:cs typeface="Arial" charset="0"/>
            </a:endParaRPr>
          </a:p>
        </p:txBody>
      </p:sp>
    </p:spTree>
    <p:extLst>
      <p:ext uri="{BB962C8B-B14F-4D97-AF65-F5344CB8AC3E}">
        <p14:creationId xmlns:p14="http://schemas.microsoft.com/office/powerpoint/2010/main" val="40163505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https://www.nar.realtor/research-and-statistics/research-reports/realtors-confidence-index</a:t>
            </a:r>
            <a:endParaRPr lang="en-US" u="none"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FBDD566-A64A-8C44-AFFB-7D073C032A55}" type="slidenum">
              <a:rPr kumimoji="0" lang="en-US" sz="1200" b="0" i="0" u="none" strike="noStrike" kern="1200" cap="none" spc="0" normalizeH="0" baseline="0" noProof="0" smtClean="0">
                <a:ln>
                  <a:noFill/>
                </a:ln>
                <a:solidFill>
                  <a:prstClr val="black"/>
                </a:solidFill>
                <a:effectLst/>
                <a:uLnTx/>
                <a:uFillTx/>
                <a:latin typeface="Calibri"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charset="0"/>
              <a:cs typeface="Arial" charset="0"/>
            </a:endParaRPr>
          </a:p>
        </p:txBody>
      </p:sp>
    </p:spTree>
    <p:extLst>
      <p:ext uri="{BB962C8B-B14F-4D97-AF65-F5344CB8AC3E}">
        <p14:creationId xmlns:p14="http://schemas.microsoft.com/office/powerpoint/2010/main" val="1382419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A7694-F0F1-42C9-BC56-1663342B6C63}" type="slidenum">
              <a:rPr lang="en-US" smtClean="0"/>
              <a:t>33</a:t>
            </a:fld>
            <a:endParaRPr lang="en-US"/>
          </a:p>
        </p:txBody>
      </p:sp>
    </p:spTree>
    <p:extLst>
      <p:ext uri="{BB962C8B-B14F-4D97-AF65-F5344CB8AC3E}">
        <p14:creationId xmlns:p14="http://schemas.microsoft.com/office/powerpoint/2010/main" val="6217536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A7694-F0F1-42C9-BC56-1663342B6C63}" type="slidenum">
              <a:rPr lang="en-US" smtClean="0"/>
              <a:t>2</a:t>
            </a:fld>
            <a:endParaRPr lang="en-US"/>
          </a:p>
        </p:txBody>
      </p:sp>
    </p:spTree>
    <p:extLst>
      <p:ext uri="{BB962C8B-B14F-4D97-AF65-F5344CB8AC3E}">
        <p14:creationId xmlns:p14="http://schemas.microsoft.com/office/powerpoint/2010/main" val="10823853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https://www.goldmansachs.com/insights/pages/gs-research/us-daily-20-mar-2020/report.pdf</a:t>
            </a:r>
          </a:p>
          <a:p>
            <a:r>
              <a:rPr lang="en-US" dirty="0"/>
              <a:t>https://www.jpmorgan.com/global/research/fallout-from-covid19</a:t>
            </a:r>
          </a:p>
          <a:p>
            <a:r>
              <a:rPr lang="en-US" dirty="0"/>
              <a:t>https://www.marketwatch.com/story/morgan-stanley-releases-new-forecast-showing-us-economy-may-drop-as-much-as-38-2020-04-03</a:t>
            </a:r>
          </a:p>
          <a:p>
            <a:r>
              <a:rPr lang="en-US" dirty="0"/>
              <a:t>https://olui2.fs.ml.com/Publish/Content/application/pdf/GWMOL/ME-cio-weekly-letter.pdf</a:t>
            </a:r>
          </a:p>
          <a:p>
            <a:r>
              <a:rPr lang="en-US" dirty="0"/>
              <a:t>https://www08.wellsfargomedia.com/assets/pdf/commercial/insights/economics/monthly-outlook/forecast-update-20200325.pdf</a:t>
            </a:r>
          </a:p>
          <a:p>
            <a:endParaRPr lang="en-US" dirty="0"/>
          </a:p>
        </p:txBody>
      </p:sp>
      <p:sp>
        <p:nvSpPr>
          <p:cNvPr id="4" name="Slide Number Placeholder 3"/>
          <p:cNvSpPr>
            <a:spLocks noGrp="1"/>
          </p:cNvSpPr>
          <p:nvPr>
            <p:ph type="sldNum" sz="quarter" idx="5"/>
          </p:nvPr>
        </p:nvSpPr>
        <p:spPr/>
        <p:txBody>
          <a:bodyPr/>
          <a:lstStyle/>
          <a:p>
            <a:fld id="{564A7694-F0F1-42C9-BC56-1663342B6C63}" type="slidenum">
              <a:rPr lang="en-US" smtClean="0"/>
              <a:t>8</a:t>
            </a:fld>
            <a:endParaRPr lang="en-US"/>
          </a:p>
        </p:txBody>
      </p:sp>
    </p:spTree>
    <p:extLst>
      <p:ext uri="{BB962C8B-B14F-4D97-AF65-F5344CB8AC3E}">
        <p14:creationId xmlns:p14="http://schemas.microsoft.com/office/powerpoint/2010/main" val="29554556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http://www.freddiemac.com/fmac-resources/research/pdf/April_2020_Forecast_Press_Release.pdf</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64A7694-F0F1-42C9-BC56-1663342B6C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charset="0"/>
            </a:endParaRPr>
          </a:p>
        </p:txBody>
      </p:sp>
    </p:spTree>
    <p:extLst>
      <p:ext uri="{BB962C8B-B14F-4D97-AF65-F5344CB8AC3E}">
        <p14:creationId xmlns:p14="http://schemas.microsoft.com/office/powerpoint/2010/main" val="18287990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https://www.blackknightinc.com/black-knights-december-2019-mortgage-monitor-2/</a:t>
            </a:r>
          </a:p>
        </p:txBody>
      </p:sp>
      <p:sp>
        <p:nvSpPr>
          <p:cNvPr id="4" name="Slide Number Placeholder 3"/>
          <p:cNvSpPr>
            <a:spLocks noGrp="1"/>
          </p:cNvSpPr>
          <p:nvPr>
            <p:ph type="sldNum" sz="quarter" idx="5"/>
          </p:nvPr>
        </p:nvSpPr>
        <p:spPr/>
        <p:txBody>
          <a:bodyPr/>
          <a:lstStyle/>
          <a:p>
            <a:fld id="{564A7694-F0F1-42C9-BC56-1663342B6C63}" type="slidenum">
              <a:rPr lang="en-US" smtClean="0"/>
              <a:t>11</a:t>
            </a:fld>
            <a:endParaRPr lang="en-US"/>
          </a:p>
        </p:txBody>
      </p:sp>
    </p:spTree>
    <p:extLst>
      <p:ext uri="{BB962C8B-B14F-4D97-AF65-F5344CB8AC3E}">
        <p14:creationId xmlns:p14="http://schemas.microsoft.com/office/powerpoint/2010/main" val="22238179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eaLnBrk="1" hangingPunct="1">
              <a:spcBef>
                <a:spcPct val="0"/>
              </a:spcBef>
            </a:pPr>
            <a:r>
              <a:rPr lang="en-US" altLang="en-US" dirty="0" err="1"/>
              <a:t>nar.realtor</a:t>
            </a:r>
            <a:endParaRPr lang="en-US" altLang="en-US" dirty="0"/>
          </a:p>
          <a:p>
            <a:pPr eaLnBrk="1" hangingPunct="1">
              <a:spcBef>
                <a:spcPct val="0"/>
              </a:spcBef>
            </a:pPr>
            <a:r>
              <a:rPr lang="en-US" altLang="en-US" dirty="0"/>
              <a:t>https://www.nar.realtor/topics/existing-home-sales</a:t>
            </a:r>
          </a:p>
          <a:p>
            <a:pPr eaLnBrk="1" hangingPunct="1">
              <a:spcBef>
                <a:spcPct val="0"/>
              </a:spcBef>
            </a:pPr>
            <a:r>
              <a:rPr lang="en-US" altLang="en-US" dirty="0"/>
              <a:t>https://www.nar.realtor/newsroom/existing-home-sales-jump-6-5-in-february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655293-A01F-1A42-9F35-6A9EF92421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8900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https://blog.firstam.com/economics/why-the-housing-market-may-weather-coronavirus-impact-better-than-the-great-recession</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64A7694-F0F1-42C9-BC56-1663342B6C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charset="0"/>
            </a:endParaRPr>
          </a:p>
        </p:txBody>
      </p:sp>
    </p:spTree>
    <p:extLst>
      <p:ext uri="{BB962C8B-B14F-4D97-AF65-F5344CB8AC3E}">
        <p14:creationId xmlns:p14="http://schemas.microsoft.com/office/powerpoint/2010/main" val="11039995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https://www.corelogic.com/blog/2019/03/housing-recessions-and-recoveries.aspx</a:t>
            </a:r>
          </a:p>
        </p:txBody>
      </p:sp>
      <p:sp>
        <p:nvSpPr>
          <p:cNvPr id="4" name="Slide Number Placeholder 3"/>
          <p:cNvSpPr>
            <a:spLocks noGrp="1"/>
          </p:cNvSpPr>
          <p:nvPr>
            <p:ph type="sldNum" sz="quarter" idx="5"/>
          </p:nvPr>
        </p:nvSpPr>
        <p:spPr/>
        <p:txBody>
          <a:bodyPr/>
          <a:lstStyle/>
          <a:p>
            <a:fld id="{C9C44F5A-5136-4D7C-AFD9-C37F51CB1B27}" type="slidenum">
              <a:rPr lang="en-US" smtClean="0"/>
              <a:t>18</a:t>
            </a:fld>
            <a:endParaRPr lang="en-US"/>
          </a:p>
        </p:txBody>
      </p:sp>
    </p:spTree>
    <p:extLst>
      <p:ext uri="{BB962C8B-B14F-4D97-AF65-F5344CB8AC3E}">
        <p14:creationId xmlns:p14="http://schemas.microsoft.com/office/powerpoint/2010/main" val="24502856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https://www.showingtime.com/impact-of-coronavirus/</a:t>
            </a:r>
          </a:p>
        </p:txBody>
      </p:sp>
      <p:sp>
        <p:nvSpPr>
          <p:cNvPr id="4" name="Slide Number Placeholder 3"/>
          <p:cNvSpPr>
            <a:spLocks noGrp="1"/>
          </p:cNvSpPr>
          <p:nvPr>
            <p:ph type="sldNum" sz="quarter" idx="5"/>
          </p:nvPr>
        </p:nvSpPr>
        <p:spPr/>
        <p:txBody>
          <a:bodyPr/>
          <a:lstStyle/>
          <a:p>
            <a:fld id="{564A7694-F0F1-42C9-BC56-1663342B6C63}" type="slidenum">
              <a:rPr lang="en-US" smtClean="0"/>
              <a:t>21</a:t>
            </a:fld>
            <a:endParaRPr lang="en-US"/>
          </a:p>
        </p:txBody>
      </p:sp>
    </p:spTree>
    <p:extLst>
      <p:ext uri="{BB962C8B-B14F-4D97-AF65-F5344CB8AC3E}">
        <p14:creationId xmlns:p14="http://schemas.microsoft.com/office/powerpoint/2010/main" val="1090633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8B7B87-8E4C-B647-897D-A08946128727}" type="datetimeFigureOut">
              <a:rPr lang="en-US" smtClean="0"/>
              <a:t>5/4/20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18720A0-C7A5-2F4B-8769-E35348B0690D}" type="slidenum">
              <a:rPr lang="en-US" smtClean="0"/>
              <a:t>‹#›</a:t>
            </a:fld>
            <a:endParaRPr lang="en-US"/>
          </a:p>
        </p:txBody>
      </p:sp>
    </p:spTree>
    <p:extLst>
      <p:ext uri="{BB962C8B-B14F-4D97-AF65-F5344CB8AC3E}">
        <p14:creationId xmlns:p14="http://schemas.microsoft.com/office/powerpoint/2010/main" val="3314249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684816-EDBE-BE4F-AEAA-FB1CB65FF2DD}" type="datetimeFigureOut">
              <a:rPr lang="en-US" smtClean="0"/>
              <a:t>5/4/20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E7556F-3222-2647-950B-60CDD2CA8688}" type="slidenum">
              <a:rPr lang="en-US" smtClean="0"/>
              <a:t>‹#›</a:t>
            </a:fld>
            <a:endParaRPr lang="en-US"/>
          </a:p>
        </p:txBody>
      </p:sp>
    </p:spTree>
    <p:extLst>
      <p:ext uri="{BB962C8B-B14F-4D97-AF65-F5344CB8AC3E}">
        <p14:creationId xmlns:p14="http://schemas.microsoft.com/office/powerpoint/2010/main" val="26365741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D76A32A-53E3-4CE7-8CE8-9257370F2A23}" type="datetimeFigureOut">
              <a:rPr lang="en-US" smtClean="0"/>
              <a:t>5/4/20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C6CEE2-4B4F-4A87-8F1D-925D39A737CC}" type="slidenum">
              <a:rPr lang="en-US" smtClean="0"/>
              <a:t>‹#›</a:t>
            </a:fld>
            <a:endParaRPr lang="en-US"/>
          </a:p>
        </p:txBody>
      </p:sp>
    </p:spTree>
    <p:extLst>
      <p:ext uri="{BB962C8B-B14F-4D97-AF65-F5344CB8AC3E}">
        <p14:creationId xmlns:p14="http://schemas.microsoft.com/office/powerpoint/2010/main" val="84464076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8B7B87-8E4C-B647-897D-A08946128727}" type="datetimeFigureOut">
              <a:rPr lang="en-US" smtClean="0"/>
              <a:t>5/4/20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8720A0-C7A5-2F4B-8769-E35348B0690D}" type="slidenum">
              <a:rPr lang="en-US" smtClean="0"/>
              <a:t>‹#›</a:t>
            </a:fld>
            <a:endParaRPr lang="en-US"/>
          </a:p>
        </p:txBody>
      </p:sp>
    </p:spTree>
    <p:extLst>
      <p:ext uri="{BB962C8B-B14F-4D97-AF65-F5344CB8AC3E}">
        <p14:creationId xmlns:p14="http://schemas.microsoft.com/office/powerpoint/2010/main" val="4243520724"/>
      </p:ext>
    </p:extLst>
  </p:cSld>
  <p:clrMap bg1="lt1" tx1="dk1" bg2="lt2" tx2="dk2" accent1="accent1" accent2="accent2" accent3="accent3" accent4="accent4" accent5="accent5" accent6="accent6" hlink="hlink" folHlink="folHlink"/>
  <p:sldLayoutIdLst>
    <p:sldLayoutId id="2147483667" r:id="rId1"/>
    <p:sldLayoutId id="2147483734" r:id="rId2"/>
    <p:sldLayoutId id="2147483735"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chart" Target="../charts/chart3.xml"/></Relationships>
</file>

<file path=ppt/slides/_rels/slide1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6296" r="6593" b="26028"/>
          <a:stretch/>
        </p:blipFill>
        <p:spPr>
          <a:xfrm>
            <a:off x="0" y="2"/>
            <a:ext cx="9144000" cy="5073040"/>
          </a:xfrm>
          <a:prstGeom prst="rect">
            <a:avLst/>
          </a:prstGeom>
        </p:spPr>
      </p:pic>
      <p:pic>
        <p:nvPicPr>
          <p:cNvPr id="10" name="Picture 9"/>
          <p:cNvPicPr>
            <a:picLocks noChangeAspect="1"/>
          </p:cNvPicPr>
          <p:nvPr/>
        </p:nvPicPr>
        <p:blipFill>
          <a:blip r:embed="rId4"/>
          <a:srcRect/>
          <a:stretch/>
        </p:blipFill>
        <p:spPr>
          <a:xfrm>
            <a:off x="6031337" y="1312621"/>
            <a:ext cx="2188281" cy="2188281"/>
          </a:xfrm>
          <a:prstGeom prst="rect">
            <a:avLst/>
          </a:prstGeom>
        </p:spPr>
      </p:pic>
      <p:sp>
        <p:nvSpPr>
          <p:cNvPr id="2" name="TextBox 1">
            <a:extLst>
              <a:ext uri="{FF2B5EF4-FFF2-40B4-BE49-F238E27FC236}">
                <a16:creationId xmlns:a16="http://schemas.microsoft.com/office/drawing/2014/main" id="{A43749A7-6D3C-7F48-89E0-AB52BC649E6C}"/>
              </a:ext>
            </a:extLst>
          </p:cNvPr>
          <p:cNvSpPr txBox="1"/>
          <p:nvPr/>
        </p:nvSpPr>
        <p:spPr>
          <a:xfrm>
            <a:off x="-472611" y="3205537"/>
            <a:ext cx="184731" cy="369332"/>
          </a:xfrm>
          <a:prstGeom prst="rect">
            <a:avLst/>
          </a:prstGeom>
          <a:noFill/>
        </p:spPr>
        <p:txBody>
          <a:bodyPr wrap="none" rtlCol="0">
            <a:spAutoFit/>
          </a:bodyPr>
          <a:lstStyle/>
          <a:p>
            <a:endParaRPr lang="en-US"/>
          </a:p>
        </p:txBody>
      </p:sp>
      <p:sp>
        <p:nvSpPr>
          <p:cNvPr id="3" name="TextBox 2">
            <a:extLst>
              <a:ext uri="{FF2B5EF4-FFF2-40B4-BE49-F238E27FC236}">
                <a16:creationId xmlns:a16="http://schemas.microsoft.com/office/drawing/2014/main" id="{7F5613A9-E300-8043-BA82-260699A510C6}"/>
              </a:ext>
            </a:extLst>
          </p:cNvPr>
          <p:cNvSpPr txBox="1"/>
          <p:nvPr/>
        </p:nvSpPr>
        <p:spPr>
          <a:xfrm>
            <a:off x="690819" y="1129490"/>
            <a:ext cx="4572381" cy="2554545"/>
          </a:xfrm>
          <a:prstGeom prst="rect">
            <a:avLst/>
          </a:prstGeom>
          <a:noFill/>
        </p:spPr>
        <p:txBody>
          <a:bodyPr wrap="square" rtlCol="0">
            <a:spAutoFit/>
          </a:bodyPr>
          <a:lstStyle/>
          <a:p>
            <a:pPr algn="ctr"/>
            <a:r>
              <a:rPr lang="en-US" sz="4000" b="1" dirty="0">
                <a:solidFill>
                  <a:srgbClr val="00B0F0"/>
                </a:solidFill>
              </a:rPr>
              <a:t>How to Successfully Navigate the 2020 </a:t>
            </a:r>
          </a:p>
          <a:p>
            <a:pPr algn="ctr"/>
            <a:r>
              <a:rPr lang="en-US" sz="4000" b="1" dirty="0">
                <a:solidFill>
                  <a:srgbClr val="00B0F0"/>
                </a:solidFill>
              </a:rPr>
              <a:t>Long Island </a:t>
            </a:r>
          </a:p>
          <a:p>
            <a:pPr algn="ctr"/>
            <a:r>
              <a:rPr lang="en-US" sz="4000" b="1" dirty="0">
                <a:solidFill>
                  <a:srgbClr val="00B0F0"/>
                </a:solidFill>
              </a:rPr>
              <a:t>Real Estate Market</a:t>
            </a:r>
            <a:endParaRPr lang="en-US" sz="4000" dirty="0">
              <a:solidFill>
                <a:srgbClr val="00B0F0"/>
              </a:solidFill>
            </a:endParaRPr>
          </a:p>
        </p:txBody>
      </p:sp>
      <p:pic>
        <p:nvPicPr>
          <p:cNvPr id="7" name="Picture 4" descr="Long Island Board of Realtors">
            <a:extLst>
              <a:ext uri="{FF2B5EF4-FFF2-40B4-BE49-F238E27FC236}">
                <a16:creationId xmlns:a16="http://schemas.microsoft.com/office/drawing/2014/main" id="{A18CE2A4-FE54-8B47-8C22-D684EDD289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723" y="5404748"/>
            <a:ext cx="3305398" cy="86941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close up of a sign&#10;&#10;Description automatically generated">
            <a:extLst>
              <a:ext uri="{FF2B5EF4-FFF2-40B4-BE49-F238E27FC236}">
                <a16:creationId xmlns:a16="http://schemas.microsoft.com/office/drawing/2014/main" id="{EC2F6147-F835-AB4B-BF6D-B444C97D1B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77880" y="5728510"/>
            <a:ext cx="3616580" cy="486191"/>
          </a:xfrm>
          <a:prstGeom prst="rect">
            <a:avLst/>
          </a:prstGeom>
        </p:spPr>
      </p:pic>
      <p:sp>
        <p:nvSpPr>
          <p:cNvPr id="5" name="Rectangle 4">
            <a:extLst>
              <a:ext uri="{FF2B5EF4-FFF2-40B4-BE49-F238E27FC236}">
                <a16:creationId xmlns:a16="http://schemas.microsoft.com/office/drawing/2014/main" id="{8EAEBF9B-E346-B64C-A905-9A530707F585}"/>
              </a:ext>
            </a:extLst>
          </p:cNvPr>
          <p:cNvSpPr/>
          <p:nvPr/>
        </p:nvSpPr>
        <p:spPr>
          <a:xfrm>
            <a:off x="-2" y="0"/>
            <a:ext cx="9144001" cy="6858000"/>
          </a:xfrm>
          <a:prstGeom prst="rect">
            <a:avLst/>
          </a:prstGeom>
          <a:solidFill>
            <a:schemeClr val="bg1">
              <a:lumMod val="75000"/>
              <a:alpha val="8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6BFE2A21-576F-0745-86E1-4EC6DE0E1044}"/>
              </a:ext>
            </a:extLst>
          </p:cNvPr>
          <p:cNvSpPr txBox="1"/>
          <p:nvPr/>
        </p:nvSpPr>
        <p:spPr>
          <a:xfrm>
            <a:off x="-1" y="3930182"/>
            <a:ext cx="9144001" cy="646331"/>
          </a:xfrm>
          <a:prstGeom prst="rect">
            <a:avLst/>
          </a:prstGeom>
          <a:solidFill>
            <a:srgbClr val="FF0000"/>
          </a:solidFill>
          <a:ln>
            <a:solidFill>
              <a:schemeClr val="tx1"/>
            </a:solidFill>
          </a:ln>
          <a:effectLst>
            <a:outerShdw blurRad="50800" dist="38100" dir="18900000" algn="bl" rotWithShape="0">
              <a:prstClr val="black">
                <a:alpha val="40000"/>
              </a:prstClr>
            </a:outerShdw>
          </a:effectLst>
        </p:spPr>
        <p:txBody>
          <a:bodyPr wrap="square" rtlCol="0">
            <a:spAutoFit/>
          </a:bodyPr>
          <a:lstStyle/>
          <a:p>
            <a:pPr algn="ctr"/>
            <a:r>
              <a:rPr lang="en-US" sz="3600" dirty="0">
                <a:solidFill>
                  <a:schemeClr val="bg1"/>
                </a:solidFill>
              </a:rPr>
              <a:t>The session will begin promptly at 12 o’clock</a:t>
            </a:r>
          </a:p>
        </p:txBody>
      </p:sp>
    </p:spTree>
    <p:extLst>
      <p:ext uri="{BB962C8B-B14F-4D97-AF65-F5344CB8AC3E}">
        <p14:creationId xmlns:p14="http://schemas.microsoft.com/office/powerpoint/2010/main" val="37334812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standing in front of a computer&#10;&#10;Description automatically generated">
            <a:extLst>
              <a:ext uri="{FF2B5EF4-FFF2-40B4-BE49-F238E27FC236}">
                <a16:creationId xmlns:a16="http://schemas.microsoft.com/office/drawing/2014/main" id="{03549537-4539-8041-89CC-5EDEF9C7D37B}"/>
              </a:ext>
            </a:extLst>
          </p:cNvPr>
          <p:cNvPicPr>
            <a:picLocks noChangeAspect="1"/>
          </p:cNvPicPr>
          <p:nvPr/>
        </p:nvPicPr>
        <p:blipFill rotWithShape="1">
          <a:blip r:embed="rId2">
            <a:extLst>
              <a:ext uri="{28A0092B-C50C-407E-A947-70E740481C1C}">
                <a14:useLocalDpi xmlns:a14="http://schemas.microsoft.com/office/drawing/2010/main" val="0"/>
              </a:ext>
            </a:extLst>
          </a:blip>
          <a:srcRect l="3451" r="39023" b="9091"/>
          <a:stretch/>
        </p:blipFill>
        <p:spPr>
          <a:xfrm>
            <a:off x="2642616" y="10"/>
            <a:ext cx="6501384" cy="6857990"/>
          </a:xfrm>
          <a:prstGeom prst="rect">
            <a:avLst/>
          </a:prstGeom>
        </p:spPr>
      </p:pic>
      <p:sp>
        <p:nvSpPr>
          <p:cNvPr id="11"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004404"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2B91A961-1473-B245-B04F-1B82E9633A8A}"/>
              </a:ext>
            </a:extLst>
          </p:cNvPr>
          <p:cNvSpPr txBox="1"/>
          <p:nvPr/>
        </p:nvSpPr>
        <p:spPr>
          <a:xfrm>
            <a:off x="360771" y="2053139"/>
            <a:ext cx="3017520" cy="2388439"/>
          </a:xfrm>
          <a:prstGeom prst="rect">
            <a:avLst/>
          </a:prstGeom>
        </p:spPr>
        <p:txBody>
          <a:bodyPr vert="horz" lIns="91440" tIns="45720" rIns="91440" bIns="45720" rtlCol="0" anchor="b">
            <a:normAutofit lnSpcReduction="10000"/>
          </a:bodyPr>
          <a:lstStyle/>
          <a:p>
            <a:pPr defTabSz="914400">
              <a:lnSpc>
                <a:spcPct val="90000"/>
              </a:lnSpc>
              <a:spcBef>
                <a:spcPct val="0"/>
              </a:spcBef>
              <a:spcAft>
                <a:spcPts val="600"/>
              </a:spcAft>
            </a:pPr>
            <a:r>
              <a:rPr lang="en-US" sz="4200" dirty="0">
                <a:latin typeface="+mj-lt"/>
                <a:ea typeface="+mj-ea"/>
                <a:cs typeface="+mj-cs"/>
              </a:rPr>
              <a:t>Is this going to be 2008 all over again?</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524A90D8-F8D8-4342-A588-F312CFBFB3B2}"/>
              </a:ext>
            </a:extLst>
          </p:cNvPr>
          <p:cNvSpPr/>
          <p:nvPr/>
        </p:nvSpPr>
        <p:spPr>
          <a:xfrm>
            <a:off x="247135" y="531341"/>
            <a:ext cx="753762" cy="3459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7009787"/>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FC93C46-0F3A-431F-92A4-25E2F3190F4C}"/>
              </a:ext>
            </a:extLst>
          </p:cNvPr>
          <p:cNvSpPr/>
          <p:nvPr/>
        </p:nvSpPr>
        <p:spPr>
          <a:xfrm>
            <a:off x="-6511" y="0"/>
            <a:ext cx="9222430" cy="6858000"/>
          </a:xfrm>
          <a:prstGeom prst="rect">
            <a:avLst/>
          </a:prstGeom>
          <a:solidFill>
            <a:srgbClr val="3348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08E6550-90FC-4247-93B5-761996332414}"/>
              </a:ext>
            </a:extLst>
          </p:cNvPr>
          <p:cNvSpPr txBox="1"/>
          <p:nvPr/>
        </p:nvSpPr>
        <p:spPr>
          <a:xfrm>
            <a:off x="7816118" y="6396717"/>
            <a:ext cx="1113656" cy="253916"/>
          </a:xfrm>
          <a:prstGeom prst="rect">
            <a:avLst/>
          </a:prstGeom>
          <a:noFill/>
        </p:spPr>
        <p:txBody>
          <a:bodyPr wrap="square" rtlCol="0">
            <a:spAutoFit/>
          </a:bodyPr>
          <a:lstStyle/>
          <a:p>
            <a:pPr algn="r"/>
            <a:r>
              <a:rPr lang="en-US" sz="1050" dirty="0">
                <a:solidFill>
                  <a:schemeClr val="bg1">
                    <a:lumMod val="50000"/>
                  </a:schemeClr>
                </a:solidFill>
              </a:rPr>
              <a:t>Black Knight</a:t>
            </a:r>
          </a:p>
        </p:txBody>
      </p:sp>
      <p:grpSp>
        <p:nvGrpSpPr>
          <p:cNvPr id="2" name="Group 1">
            <a:extLst>
              <a:ext uri="{FF2B5EF4-FFF2-40B4-BE49-F238E27FC236}">
                <a16:creationId xmlns:a16="http://schemas.microsoft.com/office/drawing/2014/main" id="{F9C089E5-572C-4514-B4C3-9B5C0121932F}"/>
              </a:ext>
            </a:extLst>
          </p:cNvPr>
          <p:cNvGrpSpPr/>
          <p:nvPr/>
        </p:nvGrpSpPr>
        <p:grpSpPr>
          <a:xfrm>
            <a:off x="300519" y="1407560"/>
            <a:ext cx="8629255" cy="4736386"/>
            <a:chOff x="462532" y="292608"/>
            <a:chExt cx="8314629" cy="5959336"/>
          </a:xfrm>
        </p:grpSpPr>
        <p:graphicFrame>
          <p:nvGraphicFramePr>
            <p:cNvPr id="4" name="Chart 3">
              <a:extLst>
                <a:ext uri="{FF2B5EF4-FFF2-40B4-BE49-F238E27FC236}">
                  <a16:creationId xmlns:a16="http://schemas.microsoft.com/office/drawing/2014/main" id="{5ED033E8-0C77-4221-BEC0-AC39FA5F7205}"/>
                </a:ext>
              </a:extLst>
            </p:cNvPr>
            <p:cNvGraphicFramePr/>
            <p:nvPr/>
          </p:nvGraphicFramePr>
          <p:xfrm>
            <a:off x="462532" y="292608"/>
            <a:ext cx="4109468" cy="59593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hart 12">
              <a:extLst>
                <a:ext uri="{FF2B5EF4-FFF2-40B4-BE49-F238E27FC236}">
                  <a16:creationId xmlns:a16="http://schemas.microsoft.com/office/drawing/2014/main" id="{026565A3-2B0C-479A-A944-339C331CA59B}"/>
                </a:ext>
              </a:extLst>
            </p:cNvPr>
            <p:cNvGraphicFramePr/>
            <p:nvPr/>
          </p:nvGraphicFramePr>
          <p:xfrm>
            <a:off x="4667693" y="396022"/>
            <a:ext cx="4109468" cy="5842992"/>
          </p:xfrm>
          <a:graphic>
            <a:graphicData uri="http://schemas.openxmlformats.org/drawingml/2006/chart">
              <c:chart xmlns:c="http://schemas.openxmlformats.org/drawingml/2006/chart" xmlns:r="http://schemas.openxmlformats.org/officeDocument/2006/relationships" r:id="rId4"/>
            </a:graphicData>
          </a:graphic>
        </p:graphicFrame>
      </p:grpSp>
      <p:sp>
        <p:nvSpPr>
          <p:cNvPr id="3" name="TextBox 2">
            <a:extLst>
              <a:ext uri="{FF2B5EF4-FFF2-40B4-BE49-F238E27FC236}">
                <a16:creationId xmlns:a16="http://schemas.microsoft.com/office/drawing/2014/main" id="{3109100A-BBDD-4A93-A7A6-294894D6103C}"/>
              </a:ext>
            </a:extLst>
          </p:cNvPr>
          <p:cNvSpPr txBox="1"/>
          <p:nvPr/>
        </p:nvSpPr>
        <p:spPr>
          <a:xfrm>
            <a:off x="599465" y="4486292"/>
            <a:ext cx="3656127" cy="738664"/>
          </a:xfrm>
          <a:prstGeom prst="rect">
            <a:avLst/>
          </a:prstGeom>
          <a:solidFill>
            <a:schemeClr val="tx1"/>
          </a:solidFill>
          <a:effectLst>
            <a:outerShdw blurRad="50800" dist="38100" dir="18900000" algn="bl" rotWithShape="0">
              <a:prstClr val="black">
                <a:alpha val="40000"/>
              </a:prstClr>
            </a:outerShdw>
          </a:effectLst>
        </p:spPr>
        <p:txBody>
          <a:bodyPr wrap="square" rtlCol="0">
            <a:spAutoFit/>
          </a:bodyPr>
          <a:lstStyle/>
          <a:p>
            <a:pPr algn="ctr"/>
            <a:r>
              <a:rPr lang="en-US" sz="2100" i="1" dirty="0">
                <a:solidFill>
                  <a:schemeClr val="bg1"/>
                </a:solidFill>
              </a:rPr>
              <a:t>The 6 years leading up </a:t>
            </a:r>
          </a:p>
          <a:p>
            <a:pPr algn="ctr"/>
            <a:r>
              <a:rPr lang="en-US" sz="2100" i="1" dirty="0">
                <a:solidFill>
                  <a:schemeClr val="bg1"/>
                </a:solidFill>
              </a:rPr>
              <a:t>to the housing crash</a:t>
            </a:r>
          </a:p>
        </p:txBody>
      </p:sp>
      <p:sp>
        <p:nvSpPr>
          <p:cNvPr id="18" name="TextBox 17">
            <a:extLst>
              <a:ext uri="{FF2B5EF4-FFF2-40B4-BE49-F238E27FC236}">
                <a16:creationId xmlns:a16="http://schemas.microsoft.com/office/drawing/2014/main" id="{0AFD7F6B-198C-44B8-871E-94C577A528DB}"/>
              </a:ext>
            </a:extLst>
          </p:cNvPr>
          <p:cNvSpPr txBox="1"/>
          <p:nvPr/>
        </p:nvSpPr>
        <p:spPr>
          <a:xfrm>
            <a:off x="5568401" y="4647875"/>
            <a:ext cx="2523973" cy="415498"/>
          </a:xfrm>
          <a:prstGeom prst="rect">
            <a:avLst/>
          </a:prstGeom>
          <a:solidFill>
            <a:schemeClr val="tx1"/>
          </a:solidFill>
          <a:effectLst>
            <a:outerShdw blurRad="50800" dist="38100" dir="18900000" algn="bl" rotWithShape="0">
              <a:prstClr val="black">
                <a:alpha val="40000"/>
              </a:prstClr>
            </a:outerShdw>
          </a:effectLst>
        </p:spPr>
        <p:txBody>
          <a:bodyPr wrap="square" rtlCol="0">
            <a:spAutoFit/>
          </a:bodyPr>
          <a:lstStyle/>
          <a:p>
            <a:pPr algn="ctr"/>
            <a:r>
              <a:rPr lang="en-US" sz="2100" i="1" dirty="0">
                <a:solidFill>
                  <a:schemeClr val="bg1"/>
                </a:solidFill>
              </a:rPr>
              <a:t>The last 6 years</a:t>
            </a:r>
          </a:p>
        </p:txBody>
      </p:sp>
      <p:sp>
        <p:nvSpPr>
          <p:cNvPr id="5" name="TextBox 4">
            <a:extLst>
              <a:ext uri="{FF2B5EF4-FFF2-40B4-BE49-F238E27FC236}">
                <a16:creationId xmlns:a16="http://schemas.microsoft.com/office/drawing/2014/main" id="{272A7EBA-A99D-4F3D-A6F4-D5EC46D07FC2}"/>
              </a:ext>
            </a:extLst>
          </p:cNvPr>
          <p:cNvSpPr txBox="1"/>
          <p:nvPr/>
        </p:nvSpPr>
        <p:spPr>
          <a:xfrm>
            <a:off x="-6511" y="379348"/>
            <a:ext cx="9144000" cy="830997"/>
          </a:xfrm>
          <a:prstGeom prst="rect">
            <a:avLst/>
          </a:prstGeom>
          <a:noFill/>
        </p:spPr>
        <p:txBody>
          <a:bodyPr wrap="square" rtlCol="0">
            <a:spAutoFit/>
          </a:bodyPr>
          <a:lstStyle/>
          <a:p>
            <a:pPr algn="ctr"/>
            <a:r>
              <a:rPr lang="en-US" sz="4800" dirty="0">
                <a:solidFill>
                  <a:schemeClr val="bg1"/>
                </a:solidFill>
              </a:rPr>
              <a:t>Annual Home Price Appreciation</a:t>
            </a:r>
          </a:p>
        </p:txBody>
      </p:sp>
      <p:pic>
        <p:nvPicPr>
          <p:cNvPr id="10" name="Picture 9" descr="A picture containing drawing&#10;&#10;Description automatically generated">
            <a:extLst>
              <a:ext uri="{FF2B5EF4-FFF2-40B4-BE49-F238E27FC236}">
                <a16:creationId xmlns:a16="http://schemas.microsoft.com/office/drawing/2014/main" id="{AB8E5B93-F331-2045-86DF-3698E98F52EC}"/>
              </a:ext>
            </a:extLst>
          </p:cNvPr>
          <p:cNvPicPr>
            <a:picLocks noChangeAspect="1"/>
          </p:cNvPicPr>
          <p:nvPr/>
        </p:nvPicPr>
        <p:blipFill>
          <a:blip r:embed="rId5"/>
          <a:stretch>
            <a:fillRect/>
          </a:stretch>
        </p:blipFill>
        <p:spPr>
          <a:xfrm>
            <a:off x="164387" y="6414713"/>
            <a:ext cx="2001784" cy="277895"/>
          </a:xfrm>
          <a:prstGeom prst="rect">
            <a:avLst/>
          </a:prstGeom>
        </p:spPr>
      </p:pic>
    </p:spTree>
    <p:extLst>
      <p:ext uri="{BB962C8B-B14F-4D97-AF65-F5344CB8AC3E}">
        <p14:creationId xmlns:p14="http://schemas.microsoft.com/office/powerpoint/2010/main" val="28182082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5B2A36DD-2B8B-4294-9714-372E3168A008}"/>
              </a:ext>
            </a:extLst>
          </p:cNvPr>
          <p:cNvSpPr/>
          <p:nvPr/>
        </p:nvSpPr>
        <p:spPr>
          <a:xfrm>
            <a:off x="0" y="0"/>
            <a:ext cx="9144000" cy="1176221"/>
          </a:xfrm>
          <a:prstGeom prst="rect">
            <a:avLst/>
          </a:prstGeom>
          <a:solidFill>
            <a:srgbClr val="3348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8FFDC07-FF92-4226-A8A5-A176EE8F0E5B}"/>
              </a:ext>
            </a:extLst>
          </p:cNvPr>
          <p:cNvSpPr/>
          <p:nvPr/>
        </p:nvSpPr>
        <p:spPr>
          <a:xfrm>
            <a:off x="0" y="3810336"/>
            <a:ext cx="9144000" cy="304766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CA70543-0724-4067-872D-07B484AFBA27}"/>
              </a:ext>
            </a:extLst>
          </p:cNvPr>
          <p:cNvSpPr/>
          <p:nvPr/>
        </p:nvSpPr>
        <p:spPr>
          <a:xfrm>
            <a:off x="1" y="3900011"/>
            <a:ext cx="9143999" cy="4399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5D1771D-5E33-4DC0-9050-556FD7A8B2F4}"/>
              </a:ext>
            </a:extLst>
          </p:cNvPr>
          <p:cNvSpPr/>
          <p:nvPr/>
        </p:nvSpPr>
        <p:spPr>
          <a:xfrm>
            <a:off x="0" y="1137657"/>
            <a:ext cx="9144000" cy="282731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hart 4"/>
          <p:cNvGraphicFramePr/>
          <p:nvPr/>
        </p:nvGraphicFramePr>
        <p:xfrm>
          <a:off x="430985" y="1176221"/>
          <a:ext cx="8713015" cy="4996021"/>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p:cNvSpPr>
            <a:spLocks noChangeArrowheads="1"/>
          </p:cNvSpPr>
          <p:nvPr/>
        </p:nvSpPr>
        <p:spPr bwMode="auto">
          <a:xfrm>
            <a:off x="0" y="236282"/>
            <a:ext cx="9144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lgn="ctr">
              <a:spcBef>
                <a:spcPct val="0"/>
              </a:spcBef>
              <a:buNone/>
            </a:pPr>
            <a:r>
              <a:rPr lang="en-US" altLang="en-US" sz="4000" dirty="0">
                <a:solidFill>
                  <a:schemeClr val="bg1"/>
                </a:solidFill>
                <a:latin typeface="Calibri Regular"/>
              </a:rPr>
              <a:t>Months Inventory of Homes for Sale</a:t>
            </a:r>
          </a:p>
        </p:txBody>
      </p:sp>
      <p:sp>
        <p:nvSpPr>
          <p:cNvPr id="6" name="Rectangle 7">
            <a:extLst>
              <a:ext uri="{FF2B5EF4-FFF2-40B4-BE49-F238E27FC236}">
                <a16:creationId xmlns:a16="http://schemas.microsoft.com/office/drawing/2014/main" id="{82D275C6-0328-46F9-92D1-F9AF96C23E7C}"/>
              </a:ext>
            </a:extLst>
          </p:cNvPr>
          <p:cNvSpPr>
            <a:spLocks noChangeArrowheads="1"/>
          </p:cNvSpPr>
          <p:nvPr/>
        </p:nvSpPr>
        <p:spPr bwMode="auto">
          <a:xfrm>
            <a:off x="8037053" y="6395068"/>
            <a:ext cx="90431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lgn="r">
              <a:spcBef>
                <a:spcPct val="0"/>
              </a:spcBef>
              <a:buNone/>
            </a:pPr>
            <a:r>
              <a:rPr lang="en-US" altLang="en-US" sz="1400" dirty="0">
                <a:solidFill>
                  <a:srgbClr val="A6A6A6"/>
                </a:solidFill>
                <a:latin typeface="Calibri Regular"/>
              </a:rPr>
              <a:t>NAR</a:t>
            </a:r>
          </a:p>
        </p:txBody>
      </p:sp>
      <p:sp>
        <p:nvSpPr>
          <p:cNvPr id="4" name="TextBox 3">
            <a:extLst>
              <a:ext uri="{FF2B5EF4-FFF2-40B4-BE49-F238E27FC236}">
                <a16:creationId xmlns:a16="http://schemas.microsoft.com/office/drawing/2014/main" id="{50D3F68C-558C-4217-AAC2-7A8939ACA952}"/>
              </a:ext>
            </a:extLst>
          </p:cNvPr>
          <p:cNvSpPr txBox="1"/>
          <p:nvPr/>
        </p:nvSpPr>
        <p:spPr>
          <a:xfrm>
            <a:off x="6051482" y="4547316"/>
            <a:ext cx="2242522" cy="1938992"/>
          </a:xfrm>
          <a:prstGeom prst="rect">
            <a:avLst/>
          </a:prstGeom>
          <a:noFill/>
        </p:spPr>
        <p:txBody>
          <a:bodyPr wrap="square" rtlCol="0">
            <a:spAutoFit/>
          </a:bodyPr>
          <a:lstStyle/>
          <a:p>
            <a:pPr algn="r"/>
            <a:r>
              <a:rPr lang="en-US" sz="4800" b="1" dirty="0">
                <a:solidFill>
                  <a:schemeClr val="bg1"/>
                </a:solidFill>
              </a:rPr>
              <a:t>Sellers’ </a:t>
            </a:r>
          </a:p>
          <a:p>
            <a:pPr algn="r"/>
            <a:r>
              <a:rPr lang="en-US" sz="4800" b="1" dirty="0">
                <a:solidFill>
                  <a:schemeClr val="bg1"/>
                </a:solidFill>
              </a:rPr>
              <a:t>Market </a:t>
            </a:r>
          </a:p>
          <a:p>
            <a:pPr algn="r"/>
            <a:r>
              <a:rPr lang="en-US" sz="2000" dirty="0">
                <a:solidFill>
                  <a:schemeClr val="bg1"/>
                </a:solidFill>
              </a:rPr>
              <a:t>(&lt; 6 Months</a:t>
            </a:r>
            <a:r>
              <a:rPr lang="en-US" sz="2400" dirty="0">
                <a:solidFill>
                  <a:schemeClr val="bg1"/>
                </a:solidFill>
              </a:rPr>
              <a:t>)</a:t>
            </a:r>
          </a:p>
        </p:txBody>
      </p:sp>
      <p:sp>
        <p:nvSpPr>
          <p:cNvPr id="9" name="TextBox 8">
            <a:extLst>
              <a:ext uri="{FF2B5EF4-FFF2-40B4-BE49-F238E27FC236}">
                <a16:creationId xmlns:a16="http://schemas.microsoft.com/office/drawing/2014/main" id="{6CA2663A-10ED-4E8D-A49A-79D10A12B791}"/>
              </a:ext>
            </a:extLst>
          </p:cNvPr>
          <p:cNvSpPr txBox="1"/>
          <p:nvPr/>
        </p:nvSpPr>
        <p:spPr>
          <a:xfrm>
            <a:off x="5741977" y="3952395"/>
            <a:ext cx="3199391" cy="406426"/>
          </a:xfrm>
          <a:prstGeom prst="rect">
            <a:avLst/>
          </a:prstGeom>
          <a:noFill/>
        </p:spPr>
        <p:txBody>
          <a:bodyPr wrap="square" rtlCol="0">
            <a:spAutoFit/>
          </a:bodyPr>
          <a:lstStyle/>
          <a:p>
            <a:r>
              <a:rPr lang="en-US" sz="2000" dirty="0">
                <a:solidFill>
                  <a:schemeClr val="bg1"/>
                </a:solidFill>
              </a:rPr>
              <a:t>Neutral Market </a:t>
            </a:r>
            <a:r>
              <a:rPr lang="en-US" dirty="0">
                <a:solidFill>
                  <a:schemeClr val="bg1"/>
                </a:solidFill>
              </a:rPr>
              <a:t>(6-7 Months)</a:t>
            </a:r>
          </a:p>
        </p:txBody>
      </p:sp>
      <p:sp>
        <p:nvSpPr>
          <p:cNvPr id="10" name="TextBox 9">
            <a:extLst>
              <a:ext uri="{FF2B5EF4-FFF2-40B4-BE49-F238E27FC236}">
                <a16:creationId xmlns:a16="http://schemas.microsoft.com/office/drawing/2014/main" id="{DB1CD95F-CF3D-4B89-92AB-1B8E28BC5051}"/>
              </a:ext>
            </a:extLst>
          </p:cNvPr>
          <p:cNvSpPr txBox="1"/>
          <p:nvPr/>
        </p:nvSpPr>
        <p:spPr>
          <a:xfrm>
            <a:off x="5951809" y="1563081"/>
            <a:ext cx="2537401" cy="1877437"/>
          </a:xfrm>
          <a:prstGeom prst="rect">
            <a:avLst/>
          </a:prstGeom>
          <a:noFill/>
        </p:spPr>
        <p:txBody>
          <a:bodyPr wrap="square" rtlCol="0">
            <a:spAutoFit/>
          </a:bodyPr>
          <a:lstStyle/>
          <a:p>
            <a:pPr algn="ctr"/>
            <a:r>
              <a:rPr lang="en-US" sz="4800" b="1" dirty="0">
                <a:solidFill>
                  <a:schemeClr val="bg1"/>
                </a:solidFill>
              </a:rPr>
              <a:t>Buyers’ </a:t>
            </a:r>
          </a:p>
          <a:p>
            <a:pPr algn="ctr"/>
            <a:r>
              <a:rPr lang="en-US" sz="4800" b="1" dirty="0">
                <a:solidFill>
                  <a:schemeClr val="bg1"/>
                </a:solidFill>
              </a:rPr>
              <a:t>Market </a:t>
            </a:r>
          </a:p>
          <a:p>
            <a:pPr algn="ctr"/>
            <a:r>
              <a:rPr lang="en-US" sz="2000" dirty="0">
                <a:solidFill>
                  <a:schemeClr val="bg1"/>
                </a:solidFill>
              </a:rPr>
              <a:t>(&gt; 7 Months)</a:t>
            </a:r>
          </a:p>
        </p:txBody>
      </p:sp>
      <p:sp>
        <p:nvSpPr>
          <p:cNvPr id="21" name="TextBox 20">
            <a:extLst>
              <a:ext uri="{FF2B5EF4-FFF2-40B4-BE49-F238E27FC236}">
                <a16:creationId xmlns:a16="http://schemas.microsoft.com/office/drawing/2014/main" id="{F2EBD46A-DF8C-42D3-A2EB-9C97B5DB8A10}"/>
              </a:ext>
            </a:extLst>
          </p:cNvPr>
          <p:cNvSpPr txBox="1"/>
          <p:nvPr/>
        </p:nvSpPr>
        <p:spPr>
          <a:xfrm>
            <a:off x="5266683" y="5630747"/>
            <a:ext cx="790345" cy="400110"/>
          </a:xfrm>
          <a:prstGeom prst="rect">
            <a:avLst/>
          </a:prstGeom>
          <a:noFill/>
        </p:spPr>
        <p:txBody>
          <a:bodyPr wrap="none" rtlCol="0">
            <a:spAutoFit/>
          </a:bodyPr>
          <a:lstStyle/>
          <a:p>
            <a:r>
              <a:rPr lang="en-US" sz="2000" dirty="0">
                <a:solidFill>
                  <a:schemeClr val="bg1"/>
                </a:solidFill>
              </a:rPr>
              <a:t>Today</a:t>
            </a:r>
          </a:p>
        </p:txBody>
      </p:sp>
      <p:sp>
        <p:nvSpPr>
          <p:cNvPr id="3" name="TextBox 2">
            <a:extLst>
              <a:ext uri="{FF2B5EF4-FFF2-40B4-BE49-F238E27FC236}">
                <a16:creationId xmlns:a16="http://schemas.microsoft.com/office/drawing/2014/main" id="{61DB323C-F5FC-480A-B854-F38610AE3AE4}"/>
              </a:ext>
            </a:extLst>
          </p:cNvPr>
          <p:cNvSpPr txBox="1"/>
          <p:nvPr/>
        </p:nvSpPr>
        <p:spPr>
          <a:xfrm>
            <a:off x="2210453" y="2710704"/>
            <a:ext cx="704039" cy="400110"/>
          </a:xfrm>
          <a:prstGeom prst="rect">
            <a:avLst/>
          </a:prstGeom>
          <a:noFill/>
        </p:spPr>
        <p:txBody>
          <a:bodyPr wrap="none" rtlCol="0">
            <a:spAutoFit/>
          </a:bodyPr>
          <a:lstStyle/>
          <a:p>
            <a:r>
              <a:rPr lang="en-US" sz="2000" dirty="0">
                <a:solidFill>
                  <a:schemeClr val="bg1"/>
                </a:solidFill>
              </a:rPr>
              <a:t>2007</a:t>
            </a:r>
          </a:p>
        </p:txBody>
      </p:sp>
      <p:sp>
        <p:nvSpPr>
          <p:cNvPr id="15" name="TextBox 14">
            <a:extLst>
              <a:ext uri="{FF2B5EF4-FFF2-40B4-BE49-F238E27FC236}">
                <a16:creationId xmlns:a16="http://schemas.microsoft.com/office/drawing/2014/main" id="{2A3FD819-8F1E-4CBD-AAD6-4786492F8935}"/>
              </a:ext>
            </a:extLst>
          </p:cNvPr>
          <p:cNvSpPr txBox="1"/>
          <p:nvPr/>
        </p:nvSpPr>
        <p:spPr>
          <a:xfrm>
            <a:off x="2153584" y="3411085"/>
            <a:ext cx="704039" cy="400110"/>
          </a:xfrm>
          <a:prstGeom prst="rect">
            <a:avLst/>
          </a:prstGeom>
          <a:noFill/>
        </p:spPr>
        <p:txBody>
          <a:bodyPr wrap="none" rtlCol="0">
            <a:spAutoFit/>
          </a:bodyPr>
          <a:lstStyle/>
          <a:p>
            <a:r>
              <a:rPr lang="en-US" sz="2000" dirty="0">
                <a:solidFill>
                  <a:schemeClr val="bg1"/>
                </a:solidFill>
              </a:rPr>
              <a:t>2006</a:t>
            </a:r>
          </a:p>
        </p:txBody>
      </p:sp>
      <p:sp>
        <p:nvSpPr>
          <p:cNvPr id="19" name="TextBox 18">
            <a:extLst>
              <a:ext uri="{FF2B5EF4-FFF2-40B4-BE49-F238E27FC236}">
                <a16:creationId xmlns:a16="http://schemas.microsoft.com/office/drawing/2014/main" id="{D4504354-ECC0-45EB-99C6-AC4EFDA2FA97}"/>
              </a:ext>
            </a:extLst>
          </p:cNvPr>
          <p:cNvSpPr txBox="1"/>
          <p:nvPr/>
        </p:nvSpPr>
        <p:spPr>
          <a:xfrm>
            <a:off x="2747579" y="1748624"/>
            <a:ext cx="704039" cy="400110"/>
          </a:xfrm>
          <a:prstGeom prst="rect">
            <a:avLst/>
          </a:prstGeom>
          <a:noFill/>
        </p:spPr>
        <p:txBody>
          <a:bodyPr wrap="none" rtlCol="0">
            <a:spAutoFit/>
          </a:bodyPr>
          <a:lstStyle/>
          <a:p>
            <a:r>
              <a:rPr lang="en-US" sz="2000" dirty="0">
                <a:solidFill>
                  <a:schemeClr val="bg1"/>
                </a:solidFill>
              </a:rPr>
              <a:t>2008</a:t>
            </a:r>
          </a:p>
        </p:txBody>
      </p:sp>
      <p:sp>
        <p:nvSpPr>
          <p:cNvPr id="27" name="TextBox 26">
            <a:extLst>
              <a:ext uri="{FF2B5EF4-FFF2-40B4-BE49-F238E27FC236}">
                <a16:creationId xmlns:a16="http://schemas.microsoft.com/office/drawing/2014/main" id="{4B2CCBD6-7669-4D13-8996-B4C68CA6B970}"/>
              </a:ext>
            </a:extLst>
          </p:cNvPr>
          <p:cNvSpPr txBox="1"/>
          <p:nvPr/>
        </p:nvSpPr>
        <p:spPr>
          <a:xfrm>
            <a:off x="3231699" y="1396792"/>
            <a:ext cx="704039" cy="400110"/>
          </a:xfrm>
          <a:prstGeom prst="rect">
            <a:avLst/>
          </a:prstGeom>
          <a:noFill/>
        </p:spPr>
        <p:txBody>
          <a:bodyPr wrap="none" rtlCol="0">
            <a:spAutoFit/>
          </a:bodyPr>
          <a:lstStyle/>
          <a:p>
            <a:r>
              <a:rPr lang="en-US" sz="2000" dirty="0">
                <a:solidFill>
                  <a:schemeClr val="bg1"/>
                </a:solidFill>
              </a:rPr>
              <a:t>2010</a:t>
            </a:r>
          </a:p>
        </p:txBody>
      </p:sp>
      <p:sp>
        <p:nvSpPr>
          <p:cNvPr id="20" name="TextBox 19">
            <a:extLst>
              <a:ext uri="{FF2B5EF4-FFF2-40B4-BE49-F238E27FC236}">
                <a16:creationId xmlns:a16="http://schemas.microsoft.com/office/drawing/2014/main" id="{8042A6DF-70DA-41A0-A42B-2C7B0EF9CA13}"/>
              </a:ext>
            </a:extLst>
          </p:cNvPr>
          <p:cNvSpPr txBox="1"/>
          <p:nvPr/>
        </p:nvSpPr>
        <p:spPr>
          <a:xfrm>
            <a:off x="1031989" y="5198845"/>
            <a:ext cx="704039" cy="400110"/>
          </a:xfrm>
          <a:prstGeom prst="rect">
            <a:avLst/>
          </a:prstGeom>
          <a:noFill/>
        </p:spPr>
        <p:txBody>
          <a:bodyPr wrap="none" rtlCol="0">
            <a:spAutoFit/>
          </a:bodyPr>
          <a:lstStyle/>
          <a:p>
            <a:r>
              <a:rPr lang="en-US" sz="2000" dirty="0">
                <a:solidFill>
                  <a:schemeClr val="bg1"/>
                </a:solidFill>
              </a:rPr>
              <a:t>1999</a:t>
            </a:r>
          </a:p>
        </p:txBody>
      </p:sp>
    </p:spTree>
    <p:extLst>
      <p:ext uri="{BB962C8B-B14F-4D97-AF65-F5344CB8AC3E}">
        <p14:creationId xmlns:p14="http://schemas.microsoft.com/office/powerpoint/2010/main" val="25925165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1DB1BF2-05AA-AB46-966F-18F4FFD3D33B}"/>
              </a:ext>
            </a:extLst>
          </p:cNvPr>
          <p:cNvSpPr/>
          <p:nvPr/>
        </p:nvSpPr>
        <p:spPr>
          <a:xfrm>
            <a:off x="0" y="-1"/>
            <a:ext cx="9144000" cy="6858001"/>
          </a:xfrm>
          <a:prstGeom prst="rect">
            <a:avLst/>
          </a:prstGeom>
          <a:solidFill>
            <a:srgbClr val="3348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D739F7-3AF4-D448-A3A7-75832CFC70EA}"/>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00958463-E23D-984C-9FAD-262B62F927D4}"/>
              </a:ext>
            </a:extLst>
          </p:cNvPr>
          <p:cNvSpPr>
            <a:spLocks noGrp="1"/>
          </p:cNvSpPr>
          <p:nvPr>
            <p:ph type="subTitle" idx="1"/>
          </p:nvPr>
        </p:nvSpPr>
        <p:spPr/>
        <p:txBody>
          <a:bodyPr/>
          <a:lstStyle/>
          <a:p>
            <a:endParaRPr lang="en-US"/>
          </a:p>
        </p:txBody>
      </p:sp>
      <p:pic>
        <p:nvPicPr>
          <p:cNvPr id="5" name="Picture 4" descr="A screenshot of a cell phone&#10;&#10;Description automatically generated">
            <a:extLst>
              <a:ext uri="{FF2B5EF4-FFF2-40B4-BE49-F238E27FC236}">
                <a16:creationId xmlns:a16="http://schemas.microsoft.com/office/drawing/2014/main" id="{C92A7E00-EEF0-1240-80BF-1D387224A7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6728" y="0"/>
            <a:ext cx="8090544" cy="6858000"/>
          </a:xfrm>
          <a:prstGeom prst="rect">
            <a:avLst/>
          </a:prstGeom>
        </p:spPr>
      </p:pic>
    </p:spTree>
    <p:extLst>
      <p:ext uri="{BB962C8B-B14F-4D97-AF65-F5344CB8AC3E}">
        <p14:creationId xmlns:p14="http://schemas.microsoft.com/office/powerpoint/2010/main" val="42887917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6A895-DEA6-424B-ADA3-8A330046892D}"/>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672B50CC-4BCE-D04B-A19E-E5BC880D5F1E}"/>
              </a:ext>
            </a:extLst>
          </p:cNvPr>
          <p:cNvSpPr>
            <a:spLocks noGrp="1"/>
          </p:cNvSpPr>
          <p:nvPr>
            <p:ph type="subTitle" idx="1"/>
          </p:nvPr>
        </p:nvSpPr>
        <p:spPr/>
        <p:txBody>
          <a:bodyPr/>
          <a:lstStyle/>
          <a:p>
            <a:endParaRPr lang="en-US"/>
          </a:p>
        </p:txBody>
      </p:sp>
      <p:sp>
        <p:nvSpPr>
          <p:cNvPr id="4" name="Rectangle 3">
            <a:extLst>
              <a:ext uri="{FF2B5EF4-FFF2-40B4-BE49-F238E27FC236}">
                <a16:creationId xmlns:a16="http://schemas.microsoft.com/office/drawing/2014/main" id="{0B5551BD-57AF-3442-BBFA-02A437373D3A}"/>
              </a:ext>
            </a:extLst>
          </p:cNvPr>
          <p:cNvSpPr/>
          <p:nvPr/>
        </p:nvSpPr>
        <p:spPr>
          <a:xfrm>
            <a:off x="0" y="-1"/>
            <a:ext cx="9144000" cy="6858001"/>
          </a:xfrm>
          <a:prstGeom prst="rect">
            <a:avLst/>
          </a:prstGeom>
          <a:solidFill>
            <a:srgbClr val="3348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screenshot of a cell phone&#10;&#10;Description automatically generated">
            <a:extLst>
              <a:ext uri="{FF2B5EF4-FFF2-40B4-BE49-F238E27FC236}">
                <a16:creationId xmlns:a16="http://schemas.microsoft.com/office/drawing/2014/main" id="{ADFC2CC8-EE7D-6C4B-84A0-2F457A9313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6728" y="0"/>
            <a:ext cx="8090544" cy="6858000"/>
          </a:xfrm>
          <a:prstGeom prst="rect">
            <a:avLst/>
          </a:prstGeom>
        </p:spPr>
      </p:pic>
    </p:spTree>
    <p:extLst>
      <p:ext uri="{BB962C8B-B14F-4D97-AF65-F5344CB8AC3E}">
        <p14:creationId xmlns:p14="http://schemas.microsoft.com/office/powerpoint/2010/main" val="35721023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A58219AD-35FD-9044-8AF1-834B9BEB4F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569392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D205CC3-75D2-4846-9135-95EEEA08BC3B}"/>
              </a:ext>
            </a:extLst>
          </p:cNvPr>
          <p:cNvSpPr/>
          <p:nvPr/>
        </p:nvSpPr>
        <p:spPr>
          <a:xfrm>
            <a:off x="0" y="0"/>
            <a:ext cx="9144000" cy="6858000"/>
          </a:xfrm>
          <a:prstGeom prst="rect">
            <a:avLst/>
          </a:prstGeom>
          <a:solidFill>
            <a:srgbClr val="3348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1A8B3EA2-51F3-4C97-A7D2-E4EB15791AEC}"/>
              </a:ext>
            </a:extLst>
          </p:cNvPr>
          <p:cNvGrpSpPr/>
          <p:nvPr/>
        </p:nvGrpSpPr>
        <p:grpSpPr>
          <a:xfrm>
            <a:off x="7033845" y="4445391"/>
            <a:ext cx="1834556" cy="1667685"/>
            <a:chOff x="5922499" y="3249637"/>
            <a:chExt cx="2771335" cy="2700998"/>
          </a:xfrm>
        </p:grpSpPr>
        <p:sp>
          <p:nvSpPr>
            <p:cNvPr id="3" name="Speech Bubble: Oval 2">
              <a:extLst>
                <a:ext uri="{FF2B5EF4-FFF2-40B4-BE49-F238E27FC236}">
                  <a16:creationId xmlns:a16="http://schemas.microsoft.com/office/drawing/2014/main" id="{05CCAA8A-1013-42D3-8547-C6A93667C045}"/>
                </a:ext>
              </a:extLst>
            </p:cNvPr>
            <p:cNvSpPr/>
            <p:nvPr/>
          </p:nvSpPr>
          <p:spPr>
            <a:xfrm>
              <a:off x="5922499" y="3249637"/>
              <a:ext cx="2771335" cy="2700998"/>
            </a:xfrm>
            <a:prstGeom prst="wedgeEllipseCallout">
              <a:avLst>
                <a:gd name="adj1" fmla="val 36048"/>
                <a:gd name="adj2" fmla="val 6726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033B65F6-EF84-4843-9930-E97DB85D17CF}"/>
                </a:ext>
              </a:extLst>
            </p:cNvPr>
            <p:cNvGrpSpPr/>
            <p:nvPr/>
          </p:nvGrpSpPr>
          <p:grpSpPr>
            <a:xfrm>
              <a:off x="6998677" y="3787727"/>
              <a:ext cx="618978" cy="1744394"/>
              <a:chOff x="6914271" y="3854544"/>
              <a:chExt cx="618978" cy="1744394"/>
            </a:xfrm>
          </p:grpSpPr>
          <p:sp>
            <p:nvSpPr>
              <p:cNvPr id="4" name="Trapezoid 3">
                <a:extLst>
                  <a:ext uri="{FF2B5EF4-FFF2-40B4-BE49-F238E27FC236}">
                    <a16:creationId xmlns:a16="http://schemas.microsoft.com/office/drawing/2014/main" id="{522F4246-76C8-485A-B5A8-FF58BCD6AFBF}"/>
                  </a:ext>
                </a:extLst>
              </p:cNvPr>
              <p:cNvSpPr/>
              <p:nvPr/>
            </p:nvSpPr>
            <p:spPr>
              <a:xfrm rot="10800000">
                <a:off x="6914271" y="3854544"/>
                <a:ext cx="618978" cy="1280160"/>
              </a:xfrm>
              <a:prstGeom prst="trapezoid">
                <a:avLst/>
              </a:prstGeom>
              <a:solidFill>
                <a:srgbClr val="3348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E860D7D4-F9D4-452C-9D09-A4AA83A5386C}"/>
                  </a:ext>
                </a:extLst>
              </p:cNvPr>
              <p:cNvSpPr/>
              <p:nvPr/>
            </p:nvSpPr>
            <p:spPr>
              <a:xfrm>
                <a:off x="7076049" y="5275382"/>
                <a:ext cx="337624" cy="323556"/>
              </a:xfrm>
              <a:prstGeom prst="ellipse">
                <a:avLst/>
              </a:prstGeom>
              <a:solidFill>
                <a:srgbClr val="3348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19" name="Rectangle 2">
            <a:extLst>
              <a:ext uri="{FF2B5EF4-FFF2-40B4-BE49-F238E27FC236}">
                <a16:creationId xmlns:a16="http://schemas.microsoft.com/office/drawing/2014/main" id="{C7BB40D4-3DEE-49DB-93F5-AC1AFA0B278A}"/>
              </a:ext>
            </a:extLst>
          </p:cNvPr>
          <p:cNvSpPr>
            <a:spLocks noChangeArrowheads="1"/>
          </p:cNvSpPr>
          <p:nvPr/>
        </p:nvSpPr>
        <p:spPr bwMode="auto">
          <a:xfrm>
            <a:off x="3212918" y="4875942"/>
            <a:ext cx="3328732" cy="97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lvl="0" defTabSz="914400" eaLnBrk="0" fontAlgn="base" hangingPunct="0">
              <a:spcAft>
                <a:spcPct val="0"/>
              </a:spcAft>
              <a:buNone/>
              <a:defRPr/>
            </a:pPr>
            <a:r>
              <a:rPr lang="en-US" altLang="en-US" sz="3600" dirty="0">
                <a:solidFill>
                  <a:prstClr val="white"/>
                </a:solidFill>
                <a:latin typeface="Calibri" panose="020F0502020204030204" pitchFamily="34" charset="0"/>
                <a:cs typeface="Calibri" panose="020F0502020204030204" pitchFamily="34" charset="0"/>
              </a:rPr>
              <a:t>Mark Fleming</a:t>
            </a:r>
          </a:p>
          <a:p>
            <a:pPr lvl="0" defTabSz="914400" eaLnBrk="0" fontAlgn="base" hangingPunct="0">
              <a:spcAft>
                <a:spcPct val="0"/>
              </a:spcAft>
              <a:buNone/>
              <a:defRPr/>
            </a:pPr>
            <a:r>
              <a:rPr kumimoji="0" lang="en-US" alt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Chief Economist at First American</a:t>
            </a:r>
          </a:p>
        </p:txBody>
      </p:sp>
      <p:sp>
        <p:nvSpPr>
          <p:cNvPr id="8" name="Rectangle 7">
            <a:extLst>
              <a:ext uri="{FF2B5EF4-FFF2-40B4-BE49-F238E27FC236}">
                <a16:creationId xmlns:a16="http://schemas.microsoft.com/office/drawing/2014/main" id="{054E01A0-E9EB-4DD5-943C-916ABD11040D}"/>
              </a:ext>
            </a:extLst>
          </p:cNvPr>
          <p:cNvSpPr/>
          <p:nvPr/>
        </p:nvSpPr>
        <p:spPr>
          <a:xfrm>
            <a:off x="419030" y="304339"/>
            <a:ext cx="8081320" cy="4031873"/>
          </a:xfrm>
          <a:prstGeom prst="rect">
            <a:avLst/>
          </a:prstGeom>
        </p:spPr>
        <p:txBody>
          <a:bodyPr wrap="square">
            <a:spAutoFit/>
          </a:bodyPr>
          <a:lstStyle/>
          <a:p>
            <a:r>
              <a:rPr lang="en-US" sz="3200" dirty="0">
                <a:solidFill>
                  <a:schemeClr val="bg1"/>
                </a:solidFill>
              </a:rPr>
              <a:t>“Many still bear scars from the Great Recession and may expect the housing market to follow a similar trajectory in response to the coronavirus outbreak. But, there are distinct differences that indicate the housing market may follow a much different path. </a:t>
            </a:r>
            <a:r>
              <a:rPr lang="en-US" sz="3200" dirty="0">
                <a:solidFill>
                  <a:srgbClr val="00B0F0"/>
                </a:solidFill>
              </a:rPr>
              <a:t>While housing led the recession in 2008-2009, this time it may be poised to bring us out of it.”</a:t>
            </a:r>
          </a:p>
        </p:txBody>
      </p:sp>
      <p:pic>
        <p:nvPicPr>
          <p:cNvPr id="10" name="Picture 9" descr="A picture containing drawing&#10;&#10;Description automatically generated">
            <a:extLst>
              <a:ext uri="{FF2B5EF4-FFF2-40B4-BE49-F238E27FC236}">
                <a16:creationId xmlns:a16="http://schemas.microsoft.com/office/drawing/2014/main" id="{14CB2662-CACD-E645-A234-EF01E3B7C496}"/>
              </a:ext>
            </a:extLst>
          </p:cNvPr>
          <p:cNvPicPr>
            <a:picLocks noChangeAspect="1"/>
          </p:cNvPicPr>
          <p:nvPr/>
        </p:nvPicPr>
        <p:blipFill>
          <a:blip r:embed="rId3"/>
          <a:stretch>
            <a:fillRect/>
          </a:stretch>
        </p:blipFill>
        <p:spPr>
          <a:xfrm>
            <a:off x="164387" y="6414713"/>
            <a:ext cx="2001784" cy="277895"/>
          </a:xfrm>
          <a:prstGeom prst="rect">
            <a:avLst/>
          </a:prstGeom>
        </p:spPr>
      </p:pic>
    </p:spTree>
    <p:extLst>
      <p:ext uri="{BB962C8B-B14F-4D97-AF65-F5344CB8AC3E}">
        <p14:creationId xmlns:p14="http://schemas.microsoft.com/office/powerpoint/2010/main" val="33124062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cake, snow, sitting, chocolate&#10;&#10;Description automatically generated">
            <a:extLst>
              <a:ext uri="{FF2B5EF4-FFF2-40B4-BE49-F238E27FC236}">
                <a16:creationId xmlns:a16="http://schemas.microsoft.com/office/drawing/2014/main" id="{D8BCCE60-9BFA-4E86-9DA5-2689C6998D28}"/>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t="5221" b="8211"/>
          <a:stretch/>
        </p:blipFill>
        <p:spPr>
          <a:xfrm>
            <a:off x="0" y="0"/>
            <a:ext cx="9144000" cy="5936776"/>
          </a:xfrm>
          <a:prstGeom prst="rect">
            <a:avLst/>
          </a:prstGeom>
        </p:spPr>
      </p:pic>
      <p:sp>
        <p:nvSpPr>
          <p:cNvPr id="2" name="Rectangle 1">
            <a:extLst>
              <a:ext uri="{FF2B5EF4-FFF2-40B4-BE49-F238E27FC236}">
                <a16:creationId xmlns:a16="http://schemas.microsoft.com/office/drawing/2014/main" id="{A6189307-02F5-4B8B-BCF6-A43E59753885}"/>
              </a:ext>
            </a:extLst>
          </p:cNvPr>
          <p:cNvSpPr/>
          <p:nvPr/>
        </p:nvSpPr>
        <p:spPr>
          <a:xfrm>
            <a:off x="-48126" y="6026630"/>
            <a:ext cx="9239534" cy="677108"/>
          </a:xfrm>
          <a:prstGeom prst="rect">
            <a:avLst/>
          </a:prstGeom>
        </p:spPr>
        <p:txBody>
          <a:bodyPr wrap="square">
            <a:spAutoFit/>
          </a:bodyPr>
          <a:lstStyle/>
          <a:p>
            <a:pPr algn="ctr"/>
            <a:r>
              <a:rPr lang="en-US" sz="3800" b="1" dirty="0">
                <a:solidFill>
                  <a:srgbClr val="2B303B"/>
                </a:solidFill>
              </a:rPr>
              <a:t>Recession</a:t>
            </a:r>
            <a:r>
              <a:rPr lang="en-US" sz="3800" dirty="0">
                <a:solidFill>
                  <a:srgbClr val="161B27"/>
                </a:solidFill>
              </a:rPr>
              <a:t> </a:t>
            </a:r>
            <a:r>
              <a:rPr lang="en-US" sz="3800" b="1" dirty="0">
                <a:solidFill>
                  <a:srgbClr val="FF0000"/>
                </a:solidFill>
              </a:rPr>
              <a:t>DOES NOT </a:t>
            </a:r>
            <a:r>
              <a:rPr lang="en-US" sz="3800" b="1" dirty="0">
                <a:solidFill>
                  <a:srgbClr val="2B303B"/>
                </a:solidFill>
              </a:rPr>
              <a:t>Equal Housing Crisis</a:t>
            </a:r>
          </a:p>
        </p:txBody>
      </p:sp>
    </p:spTree>
    <p:extLst>
      <p:ext uri="{BB962C8B-B14F-4D97-AF65-F5344CB8AC3E}">
        <p14:creationId xmlns:p14="http://schemas.microsoft.com/office/powerpoint/2010/main" val="25615977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9EEA5AF-AB02-4C64-8AE6-ACA1C96DE54F}"/>
              </a:ext>
            </a:extLst>
          </p:cNvPr>
          <p:cNvSpPr/>
          <p:nvPr/>
        </p:nvSpPr>
        <p:spPr>
          <a:xfrm>
            <a:off x="0" y="0"/>
            <a:ext cx="9144000" cy="6858000"/>
          </a:xfrm>
          <a:prstGeom prst="rect">
            <a:avLst/>
          </a:prstGeom>
          <a:solidFill>
            <a:srgbClr val="3348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Chart 3">
            <a:extLst>
              <a:ext uri="{FF2B5EF4-FFF2-40B4-BE49-F238E27FC236}">
                <a16:creationId xmlns:a16="http://schemas.microsoft.com/office/drawing/2014/main" id="{AFAA37A3-0226-43C8-8C99-E847C420D78E}"/>
              </a:ext>
            </a:extLst>
          </p:cNvPr>
          <p:cNvGraphicFramePr/>
          <p:nvPr/>
        </p:nvGraphicFramePr>
        <p:xfrm>
          <a:off x="493160" y="482885"/>
          <a:ext cx="8291244" cy="6010382"/>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125C83E9-6100-4B25-80FD-C5FFD62FD0C5}"/>
              </a:ext>
            </a:extLst>
          </p:cNvPr>
          <p:cNvSpPr/>
          <p:nvPr/>
        </p:nvSpPr>
        <p:spPr>
          <a:xfrm>
            <a:off x="5978473" y="6383044"/>
            <a:ext cx="2878993" cy="307777"/>
          </a:xfrm>
          <a:prstGeom prst="rect">
            <a:avLst/>
          </a:prstGeom>
        </p:spPr>
        <p:txBody>
          <a:bodyPr wrap="none">
            <a:spAutoFit/>
          </a:bodyPr>
          <a:lstStyle/>
          <a:p>
            <a:r>
              <a:rPr lang="en-US" sz="1400" dirty="0">
                <a:solidFill>
                  <a:schemeClr val="bg1"/>
                </a:solidFill>
              </a:rPr>
              <a:t>CoreLogic National Home Price Index</a:t>
            </a:r>
          </a:p>
        </p:txBody>
      </p:sp>
      <p:sp>
        <p:nvSpPr>
          <p:cNvPr id="8" name="TextBox 7">
            <a:extLst>
              <a:ext uri="{FF2B5EF4-FFF2-40B4-BE49-F238E27FC236}">
                <a16:creationId xmlns:a16="http://schemas.microsoft.com/office/drawing/2014/main" id="{80941917-3F6E-4274-90F9-7F03F612B8BE}"/>
              </a:ext>
            </a:extLst>
          </p:cNvPr>
          <p:cNvSpPr txBox="1"/>
          <p:nvPr/>
        </p:nvSpPr>
        <p:spPr>
          <a:xfrm>
            <a:off x="3306107" y="3823092"/>
            <a:ext cx="5344733" cy="138499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Calibri"/>
                <a:ea typeface="+mn-ea"/>
                <a:cs typeface="+mn-cs"/>
              </a:rPr>
              <a:t>HOME PRICE CHANGE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Calibri"/>
                <a:ea typeface="+mn-ea"/>
                <a:cs typeface="+mn-cs"/>
              </a:rPr>
              <a:t>During Last 5 Recessions</a:t>
            </a:r>
          </a:p>
        </p:txBody>
      </p:sp>
      <p:pic>
        <p:nvPicPr>
          <p:cNvPr id="9" name="Picture 8" descr="A picture containing drawing&#10;&#10;Description automatically generated">
            <a:extLst>
              <a:ext uri="{FF2B5EF4-FFF2-40B4-BE49-F238E27FC236}">
                <a16:creationId xmlns:a16="http://schemas.microsoft.com/office/drawing/2014/main" id="{458817D1-F041-E640-82B6-32275AB7C7C9}"/>
              </a:ext>
            </a:extLst>
          </p:cNvPr>
          <p:cNvPicPr>
            <a:picLocks noChangeAspect="1"/>
          </p:cNvPicPr>
          <p:nvPr/>
        </p:nvPicPr>
        <p:blipFill>
          <a:blip r:embed="rId4"/>
          <a:stretch>
            <a:fillRect/>
          </a:stretch>
        </p:blipFill>
        <p:spPr>
          <a:xfrm>
            <a:off x="164387" y="6414713"/>
            <a:ext cx="2001784" cy="277895"/>
          </a:xfrm>
          <a:prstGeom prst="rect">
            <a:avLst/>
          </a:prstGeom>
        </p:spPr>
      </p:pic>
    </p:spTree>
    <p:extLst>
      <p:ext uri="{BB962C8B-B14F-4D97-AF65-F5344CB8AC3E}">
        <p14:creationId xmlns:p14="http://schemas.microsoft.com/office/powerpoint/2010/main" val="40546788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57272D8B-A459-414C-A267-604FBFA0DF62}"/>
              </a:ext>
            </a:extLst>
          </p:cNvPr>
          <p:cNvPicPr>
            <a:picLocks noChangeAspect="1"/>
          </p:cNvPicPr>
          <p:nvPr/>
        </p:nvPicPr>
        <p:blipFill rotWithShape="1">
          <a:blip r:embed="rId2">
            <a:extLst>
              <a:ext uri="{28A0092B-C50C-407E-A947-70E740481C1C}">
                <a14:useLocalDpi xmlns:a14="http://schemas.microsoft.com/office/drawing/2010/main" val="0"/>
              </a:ext>
            </a:extLst>
          </a:blip>
          <a:srcRect l="8256" r="2742" b="-1"/>
          <a:stretch/>
        </p:blipFill>
        <p:spPr>
          <a:xfrm>
            <a:off x="20" y="10"/>
            <a:ext cx="9143980" cy="6857989"/>
          </a:xfrm>
          <a:prstGeom prst="rect">
            <a:avLst/>
          </a:prstGeom>
        </p:spPr>
      </p:pic>
      <p:sp>
        <p:nvSpPr>
          <p:cNvPr id="4" name="Rectangle 3">
            <a:extLst>
              <a:ext uri="{FF2B5EF4-FFF2-40B4-BE49-F238E27FC236}">
                <a16:creationId xmlns:a16="http://schemas.microsoft.com/office/drawing/2014/main" id="{CE54A165-7D63-40F0-A219-33F3DF5D9A27}"/>
              </a:ext>
            </a:extLst>
          </p:cNvPr>
          <p:cNvSpPr/>
          <p:nvPr/>
        </p:nvSpPr>
        <p:spPr>
          <a:xfrm>
            <a:off x="20" y="5258578"/>
            <a:ext cx="9143980" cy="925060"/>
          </a:xfrm>
          <a:prstGeom prst="rect">
            <a:avLst/>
          </a:prstGeom>
          <a:solidFill>
            <a:srgbClr val="000000">
              <a:alpha val="50000"/>
            </a:srgbClr>
          </a:solidFill>
          <a:ln>
            <a:noFill/>
          </a:ln>
        </p:spPr>
        <p:txBody>
          <a:bodyPr wrap="square">
            <a:normAutofit/>
          </a:bodyPr>
          <a:lstStyle/>
          <a:p>
            <a:pPr algn="ctr">
              <a:spcAft>
                <a:spcPts val="600"/>
              </a:spcAft>
            </a:pPr>
            <a:r>
              <a:rPr lang="en-US" sz="4400" dirty="0">
                <a:solidFill>
                  <a:srgbClr val="FFFFFF"/>
                </a:solidFill>
              </a:rPr>
              <a:t>What about all the job losses?</a:t>
            </a:r>
          </a:p>
        </p:txBody>
      </p:sp>
    </p:spTree>
    <p:extLst>
      <p:ext uri="{BB962C8B-B14F-4D97-AF65-F5344CB8AC3E}">
        <p14:creationId xmlns:p14="http://schemas.microsoft.com/office/powerpoint/2010/main" val="17555003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6296" r="6593" b="26028"/>
          <a:stretch/>
        </p:blipFill>
        <p:spPr>
          <a:xfrm>
            <a:off x="0" y="2"/>
            <a:ext cx="9144000" cy="5073040"/>
          </a:xfrm>
          <a:prstGeom prst="rect">
            <a:avLst/>
          </a:prstGeom>
        </p:spPr>
      </p:pic>
      <p:pic>
        <p:nvPicPr>
          <p:cNvPr id="10" name="Picture 9"/>
          <p:cNvPicPr>
            <a:picLocks noChangeAspect="1"/>
          </p:cNvPicPr>
          <p:nvPr/>
        </p:nvPicPr>
        <p:blipFill>
          <a:blip r:embed="rId4"/>
          <a:srcRect/>
          <a:stretch/>
        </p:blipFill>
        <p:spPr>
          <a:xfrm>
            <a:off x="6031337" y="1312621"/>
            <a:ext cx="2188281" cy="2188281"/>
          </a:xfrm>
          <a:prstGeom prst="rect">
            <a:avLst/>
          </a:prstGeom>
        </p:spPr>
      </p:pic>
      <p:sp>
        <p:nvSpPr>
          <p:cNvPr id="2" name="TextBox 1">
            <a:extLst>
              <a:ext uri="{FF2B5EF4-FFF2-40B4-BE49-F238E27FC236}">
                <a16:creationId xmlns:a16="http://schemas.microsoft.com/office/drawing/2014/main" id="{A43749A7-6D3C-7F48-89E0-AB52BC649E6C}"/>
              </a:ext>
            </a:extLst>
          </p:cNvPr>
          <p:cNvSpPr txBox="1"/>
          <p:nvPr/>
        </p:nvSpPr>
        <p:spPr>
          <a:xfrm>
            <a:off x="-472611" y="3205537"/>
            <a:ext cx="184731" cy="369332"/>
          </a:xfrm>
          <a:prstGeom prst="rect">
            <a:avLst/>
          </a:prstGeom>
          <a:noFill/>
        </p:spPr>
        <p:txBody>
          <a:bodyPr wrap="none" rtlCol="0">
            <a:spAutoFit/>
          </a:bodyPr>
          <a:lstStyle/>
          <a:p>
            <a:endParaRPr lang="en-US"/>
          </a:p>
        </p:txBody>
      </p:sp>
      <p:sp>
        <p:nvSpPr>
          <p:cNvPr id="3" name="TextBox 2">
            <a:extLst>
              <a:ext uri="{FF2B5EF4-FFF2-40B4-BE49-F238E27FC236}">
                <a16:creationId xmlns:a16="http://schemas.microsoft.com/office/drawing/2014/main" id="{7F5613A9-E300-8043-BA82-260699A510C6}"/>
              </a:ext>
            </a:extLst>
          </p:cNvPr>
          <p:cNvSpPr txBox="1"/>
          <p:nvPr/>
        </p:nvSpPr>
        <p:spPr>
          <a:xfrm>
            <a:off x="690819" y="1129490"/>
            <a:ext cx="4572381" cy="2554545"/>
          </a:xfrm>
          <a:prstGeom prst="rect">
            <a:avLst/>
          </a:prstGeom>
          <a:noFill/>
        </p:spPr>
        <p:txBody>
          <a:bodyPr wrap="square" rtlCol="0">
            <a:spAutoFit/>
          </a:bodyPr>
          <a:lstStyle/>
          <a:p>
            <a:pPr algn="ctr"/>
            <a:r>
              <a:rPr lang="en-US" sz="4000" b="1" dirty="0">
                <a:solidFill>
                  <a:srgbClr val="00B0F0"/>
                </a:solidFill>
              </a:rPr>
              <a:t>How to Successfully Navigate the 2020 </a:t>
            </a:r>
          </a:p>
          <a:p>
            <a:pPr algn="ctr"/>
            <a:r>
              <a:rPr lang="en-US" sz="4000" b="1" dirty="0">
                <a:solidFill>
                  <a:srgbClr val="00B0F0"/>
                </a:solidFill>
              </a:rPr>
              <a:t>Long Island </a:t>
            </a:r>
          </a:p>
          <a:p>
            <a:pPr algn="ctr"/>
            <a:r>
              <a:rPr lang="en-US" sz="4000" b="1" dirty="0">
                <a:solidFill>
                  <a:srgbClr val="00B0F0"/>
                </a:solidFill>
              </a:rPr>
              <a:t>Real Estate Market</a:t>
            </a:r>
            <a:endParaRPr lang="en-US" sz="4000" dirty="0">
              <a:solidFill>
                <a:srgbClr val="00B0F0"/>
              </a:solidFill>
            </a:endParaRPr>
          </a:p>
        </p:txBody>
      </p:sp>
      <p:pic>
        <p:nvPicPr>
          <p:cNvPr id="7" name="Picture 4" descr="Long Island Board of Realtors">
            <a:extLst>
              <a:ext uri="{FF2B5EF4-FFF2-40B4-BE49-F238E27FC236}">
                <a16:creationId xmlns:a16="http://schemas.microsoft.com/office/drawing/2014/main" id="{A18CE2A4-FE54-8B47-8C22-D684EDD289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723" y="5404748"/>
            <a:ext cx="3305398" cy="86941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close up of a sign&#10;&#10;Description automatically generated">
            <a:extLst>
              <a:ext uri="{FF2B5EF4-FFF2-40B4-BE49-F238E27FC236}">
                <a16:creationId xmlns:a16="http://schemas.microsoft.com/office/drawing/2014/main" id="{EC2F6147-F835-AB4B-BF6D-B444C97D1B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77880" y="5728510"/>
            <a:ext cx="3616580" cy="486191"/>
          </a:xfrm>
          <a:prstGeom prst="rect">
            <a:avLst/>
          </a:prstGeom>
        </p:spPr>
      </p:pic>
    </p:spTree>
    <p:extLst>
      <p:ext uri="{BB962C8B-B14F-4D97-AF65-F5344CB8AC3E}">
        <p14:creationId xmlns:p14="http://schemas.microsoft.com/office/powerpoint/2010/main" val="10077101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4">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view of a city&#10;&#10;Description automatically generated">
            <a:extLst>
              <a:ext uri="{FF2B5EF4-FFF2-40B4-BE49-F238E27FC236}">
                <a16:creationId xmlns:a16="http://schemas.microsoft.com/office/drawing/2014/main" id="{8BB13E7D-2962-EC4D-B138-8D4F196E90D2}"/>
              </a:ext>
            </a:extLst>
          </p:cNvPr>
          <p:cNvPicPr>
            <a:picLocks noChangeAspect="1"/>
          </p:cNvPicPr>
          <p:nvPr/>
        </p:nvPicPr>
        <p:blipFill rotWithShape="1">
          <a:blip r:embed="rId2">
            <a:extLst>
              <a:ext uri="{28A0092B-C50C-407E-A947-70E740481C1C}">
                <a14:useLocalDpi xmlns:a14="http://schemas.microsoft.com/office/drawing/2010/main" val="0"/>
              </a:ext>
            </a:extLst>
          </a:blip>
          <a:srcRect l="22625" t="9091" r="35127" b="-1"/>
          <a:stretch/>
        </p:blipFill>
        <p:spPr>
          <a:xfrm>
            <a:off x="3015049" y="10"/>
            <a:ext cx="6128951" cy="6857990"/>
          </a:xfrm>
          <a:prstGeom prst="rect">
            <a:avLst/>
          </a:prstGeom>
        </p:spPr>
      </p:pic>
      <p:sp>
        <p:nvSpPr>
          <p:cNvPr id="37" name="Rectangle 36">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004404"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2B91A961-1473-B245-B04F-1B82E9633A8A}"/>
              </a:ext>
            </a:extLst>
          </p:cNvPr>
          <p:cNvSpPr txBox="1"/>
          <p:nvPr/>
        </p:nvSpPr>
        <p:spPr>
          <a:xfrm>
            <a:off x="238045" y="2749992"/>
            <a:ext cx="2983230" cy="1558218"/>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4200" dirty="0">
                <a:latin typeface="+mj-lt"/>
                <a:ea typeface="+mj-ea"/>
                <a:cs typeface="+mj-cs"/>
              </a:rPr>
              <a:t>The Biggest </a:t>
            </a:r>
          </a:p>
          <a:p>
            <a:pPr defTabSz="914400">
              <a:lnSpc>
                <a:spcPct val="90000"/>
              </a:lnSpc>
              <a:spcBef>
                <a:spcPct val="0"/>
              </a:spcBef>
              <a:spcAft>
                <a:spcPts val="600"/>
              </a:spcAft>
            </a:pPr>
            <a:r>
              <a:rPr lang="en-US" sz="4200" dirty="0">
                <a:latin typeface="+mj-lt"/>
                <a:ea typeface="+mj-ea"/>
                <a:cs typeface="+mj-cs"/>
              </a:rPr>
              <a:t>Threat</a:t>
            </a:r>
          </a:p>
        </p:txBody>
      </p:sp>
      <p:sp>
        <p:nvSpPr>
          <p:cNvPr id="39" name="Rectangle 3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1" name="Rectangle 4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EE53DEDF-A37A-5E4E-8E2D-72D9BFF7F5AE}"/>
              </a:ext>
            </a:extLst>
          </p:cNvPr>
          <p:cNvSpPr/>
          <p:nvPr/>
        </p:nvSpPr>
        <p:spPr>
          <a:xfrm>
            <a:off x="185351" y="506627"/>
            <a:ext cx="790833" cy="3830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6802069"/>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7A5E749-57DE-492B-BD78-6F6D19B49A93}"/>
              </a:ext>
            </a:extLst>
          </p:cNvPr>
          <p:cNvSpPr/>
          <p:nvPr/>
        </p:nvSpPr>
        <p:spPr>
          <a:xfrm>
            <a:off x="0" y="0"/>
            <a:ext cx="9144000" cy="6858000"/>
          </a:xfrm>
          <a:prstGeom prst="rect">
            <a:avLst/>
          </a:prstGeom>
          <a:solidFill>
            <a:srgbClr val="3348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Chart 6">
            <a:extLst>
              <a:ext uri="{FF2B5EF4-FFF2-40B4-BE49-F238E27FC236}">
                <a16:creationId xmlns:a16="http://schemas.microsoft.com/office/drawing/2014/main" id="{8A4DD33F-7D2E-4C9D-9071-E3CA53EEB9ED}"/>
              </a:ext>
            </a:extLst>
          </p:cNvPr>
          <p:cNvGraphicFramePr/>
          <p:nvPr/>
        </p:nvGraphicFramePr>
        <p:xfrm>
          <a:off x="400691" y="965771"/>
          <a:ext cx="8435083" cy="5322013"/>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8">
            <a:extLst>
              <a:ext uri="{FF2B5EF4-FFF2-40B4-BE49-F238E27FC236}">
                <a16:creationId xmlns:a16="http://schemas.microsoft.com/office/drawing/2014/main" id="{C89F6862-F37B-40D6-8A1B-83E1408425CA}"/>
              </a:ext>
            </a:extLst>
          </p:cNvPr>
          <p:cNvSpPr/>
          <p:nvPr/>
        </p:nvSpPr>
        <p:spPr>
          <a:xfrm>
            <a:off x="465481" y="4716368"/>
            <a:ext cx="4669602" cy="584775"/>
          </a:xfrm>
          <a:prstGeom prst="rect">
            <a:avLst/>
          </a:prstGeom>
          <a:solidFill>
            <a:srgbClr val="33485F"/>
          </a:solidFill>
        </p:spPr>
        <p:txBody>
          <a:bodyPr wrap="square">
            <a:spAutoFit/>
          </a:bodyPr>
          <a:lstStyle/>
          <a:p>
            <a:r>
              <a:rPr lang="en-US" sz="1600" dirty="0">
                <a:solidFill>
                  <a:schemeClr val="bg1"/>
                </a:solidFill>
                <a:latin typeface="Open Sans"/>
              </a:rPr>
              <a:t>Weekly showings normalized to the first calendar week of January, 7-day moving average. </a:t>
            </a:r>
            <a:endParaRPr lang="en-US" sz="1600" dirty="0">
              <a:solidFill>
                <a:schemeClr val="bg1"/>
              </a:solidFill>
            </a:endParaRPr>
          </a:p>
        </p:txBody>
      </p:sp>
      <p:sp>
        <p:nvSpPr>
          <p:cNvPr id="10" name="Rectangle 9">
            <a:extLst>
              <a:ext uri="{FF2B5EF4-FFF2-40B4-BE49-F238E27FC236}">
                <a16:creationId xmlns:a16="http://schemas.microsoft.com/office/drawing/2014/main" id="{0C85F25F-A80E-453E-9293-1DC5E9706EC7}"/>
              </a:ext>
            </a:extLst>
          </p:cNvPr>
          <p:cNvSpPr/>
          <p:nvPr/>
        </p:nvSpPr>
        <p:spPr>
          <a:xfrm>
            <a:off x="-1" y="364102"/>
            <a:ext cx="9143999" cy="492443"/>
          </a:xfrm>
          <a:prstGeom prst="rect">
            <a:avLst/>
          </a:prstGeom>
        </p:spPr>
        <p:txBody>
          <a:bodyPr wrap="square">
            <a:spAutoFit/>
          </a:bodyPr>
          <a:lstStyle/>
          <a:p>
            <a:pPr algn="ctr"/>
            <a:r>
              <a:rPr lang="en-US" sz="2600" dirty="0">
                <a:solidFill>
                  <a:schemeClr val="bg1"/>
                </a:solidFill>
              </a:rPr>
              <a:t>Impact of COVID-19 to Real Estate Showings in North America</a:t>
            </a:r>
          </a:p>
        </p:txBody>
      </p:sp>
      <p:sp>
        <p:nvSpPr>
          <p:cNvPr id="11" name="TextBox 10">
            <a:extLst>
              <a:ext uri="{FF2B5EF4-FFF2-40B4-BE49-F238E27FC236}">
                <a16:creationId xmlns:a16="http://schemas.microsoft.com/office/drawing/2014/main" id="{98DF3EB8-6FFB-4813-AACE-736F4F376CF0}"/>
              </a:ext>
            </a:extLst>
          </p:cNvPr>
          <p:cNvSpPr txBox="1"/>
          <p:nvPr/>
        </p:nvSpPr>
        <p:spPr>
          <a:xfrm>
            <a:off x="7388839" y="6309232"/>
            <a:ext cx="1446935" cy="369332"/>
          </a:xfrm>
          <a:prstGeom prst="rect">
            <a:avLst/>
          </a:prstGeom>
          <a:noFill/>
        </p:spPr>
        <p:txBody>
          <a:bodyPr wrap="none" rtlCol="0">
            <a:spAutoFit/>
          </a:bodyPr>
          <a:lstStyle/>
          <a:p>
            <a:r>
              <a:rPr lang="en-US" dirty="0" err="1">
                <a:solidFill>
                  <a:schemeClr val="bg1">
                    <a:lumMod val="75000"/>
                  </a:schemeClr>
                </a:solidFill>
              </a:rPr>
              <a:t>ShowingTime</a:t>
            </a:r>
            <a:endParaRPr lang="en-US" dirty="0">
              <a:solidFill>
                <a:schemeClr val="bg1">
                  <a:lumMod val="75000"/>
                </a:schemeClr>
              </a:solidFill>
            </a:endParaRPr>
          </a:p>
        </p:txBody>
      </p:sp>
      <p:sp>
        <p:nvSpPr>
          <p:cNvPr id="2" name="TextBox 1">
            <a:extLst>
              <a:ext uri="{FF2B5EF4-FFF2-40B4-BE49-F238E27FC236}">
                <a16:creationId xmlns:a16="http://schemas.microsoft.com/office/drawing/2014/main" id="{EE9E0033-F484-4A43-A181-6726D989BC4E}"/>
              </a:ext>
            </a:extLst>
          </p:cNvPr>
          <p:cNvSpPr txBox="1"/>
          <p:nvPr/>
        </p:nvSpPr>
        <p:spPr>
          <a:xfrm rot="17949967">
            <a:off x="6695423" y="4298216"/>
            <a:ext cx="1756186" cy="461665"/>
          </a:xfrm>
          <a:prstGeom prst="rect">
            <a:avLst/>
          </a:prstGeom>
          <a:solidFill>
            <a:srgbClr val="33485F"/>
          </a:solidFill>
        </p:spPr>
        <p:txBody>
          <a:bodyPr wrap="none" rtlCol="0">
            <a:spAutoFit/>
          </a:bodyPr>
          <a:lstStyle/>
          <a:p>
            <a:r>
              <a:rPr lang="en-US" sz="2400" dirty="0">
                <a:solidFill>
                  <a:srgbClr val="FFFF00"/>
                </a:solidFill>
              </a:rPr>
              <a:t>Last 3 weeks</a:t>
            </a:r>
          </a:p>
        </p:txBody>
      </p:sp>
    </p:spTree>
    <p:extLst>
      <p:ext uri="{BB962C8B-B14F-4D97-AF65-F5344CB8AC3E}">
        <p14:creationId xmlns:p14="http://schemas.microsoft.com/office/powerpoint/2010/main" val="31644501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7A5E749-57DE-492B-BD78-6F6D19B49A93}"/>
              </a:ext>
            </a:extLst>
          </p:cNvPr>
          <p:cNvSpPr/>
          <p:nvPr/>
        </p:nvSpPr>
        <p:spPr>
          <a:xfrm>
            <a:off x="0" y="0"/>
            <a:ext cx="9144000" cy="6858000"/>
          </a:xfrm>
          <a:prstGeom prst="rect">
            <a:avLst/>
          </a:prstGeom>
          <a:solidFill>
            <a:srgbClr val="3348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Chart 6">
            <a:extLst>
              <a:ext uri="{FF2B5EF4-FFF2-40B4-BE49-F238E27FC236}">
                <a16:creationId xmlns:a16="http://schemas.microsoft.com/office/drawing/2014/main" id="{8A4DD33F-7D2E-4C9D-9071-E3CA53EEB9ED}"/>
              </a:ext>
            </a:extLst>
          </p:cNvPr>
          <p:cNvGraphicFramePr/>
          <p:nvPr/>
        </p:nvGraphicFramePr>
        <p:xfrm>
          <a:off x="400691" y="965771"/>
          <a:ext cx="8435083" cy="5322013"/>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8">
            <a:extLst>
              <a:ext uri="{FF2B5EF4-FFF2-40B4-BE49-F238E27FC236}">
                <a16:creationId xmlns:a16="http://schemas.microsoft.com/office/drawing/2014/main" id="{C89F6862-F37B-40D6-8A1B-83E1408425CA}"/>
              </a:ext>
            </a:extLst>
          </p:cNvPr>
          <p:cNvSpPr/>
          <p:nvPr/>
        </p:nvSpPr>
        <p:spPr>
          <a:xfrm>
            <a:off x="465481" y="4716368"/>
            <a:ext cx="4669602" cy="584775"/>
          </a:xfrm>
          <a:prstGeom prst="rect">
            <a:avLst/>
          </a:prstGeom>
          <a:solidFill>
            <a:srgbClr val="33485F"/>
          </a:solidFill>
        </p:spPr>
        <p:txBody>
          <a:bodyPr wrap="square">
            <a:spAutoFit/>
          </a:bodyPr>
          <a:lstStyle/>
          <a:p>
            <a:r>
              <a:rPr lang="en-US" sz="1600" dirty="0">
                <a:solidFill>
                  <a:schemeClr val="bg1"/>
                </a:solidFill>
                <a:latin typeface="Open Sans"/>
              </a:rPr>
              <a:t>Weekly showings normalized to the first calendar week of January, 7-day moving average. </a:t>
            </a:r>
            <a:endParaRPr lang="en-US" sz="1600" dirty="0">
              <a:solidFill>
                <a:schemeClr val="bg1"/>
              </a:solidFill>
            </a:endParaRPr>
          </a:p>
        </p:txBody>
      </p:sp>
      <p:sp>
        <p:nvSpPr>
          <p:cNvPr id="10" name="Rectangle 9">
            <a:extLst>
              <a:ext uri="{FF2B5EF4-FFF2-40B4-BE49-F238E27FC236}">
                <a16:creationId xmlns:a16="http://schemas.microsoft.com/office/drawing/2014/main" id="{0C85F25F-A80E-453E-9293-1DC5E9706EC7}"/>
              </a:ext>
            </a:extLst>
          </p:cNvPr>
          <p:cNvSpPr/>
          <p:nvPr/>
        </p:nvSpPr>
        <p:spPr>
          <a:xfrm>
            <a:off x="-1" y="364102"/>
            <a:ext cx="9143999" cy="492443"/>
          </a:xfrm>
          <a:prstGeom prst="rect">
            <a:avLst/>
          </a:prstGeom>
        </p:spPr>
        <p:txBody>
          <a:bodyPr wrap="square">
            <a:spAutoFit/>
          </a:bodyPr>
          <a:lstStyle/>
          <a:p>
            <a:pPr algn="ctr"/>
            <a:r>
              <a:rPr lang="en-US" sz="2600" dirty="0">
                <a:solidFill>
                  <a:schemeClr val="bg1"/>
                </a:solidFill>
              </a:rPr>
              <a:t>Impact of COVID-19 to Real Estate Showings in New York</a:t>
            </a:r>
          </a:p>
        </p:txBody>
      </p:sp>
      <p:sp>
        <p:nvSpPr>
          <p:cNvPr id="11" name="TextBox 10">
            <a:extLst>
              <a:ext uri="{FF2B5EF4-FFF2-40B4-BE49-F238E27FC236}">
                <a16:creationId xmlns:a16="http://schemas.microsoft.com/office/drawing/2014/main" id="{98DF3EB8-6FFB-4813-AACE-736F4F376CF0}"/>
              </a:ext>
            </a:extLst>
          </p:cNvPr>
          <p:cNvSpPr txBox="1"/>
          <p:nvPr/>
        </p:nvSpPr>
        <p:spPr>
          <a:xfrm>
            <a:off x="7388839" y="6309232"/>
            <a:ext cx="1446935" cy="369332"/>
          </a:xfrm>
          <a:prstGeom prst="rect">
            <a:avLst/>
          </a:prstGeom>
          <a:noFill/>
        </p:spPr>
        <p:txBody>
          <a:bodyPr wrap="none" rtlCol="0">
            <a:spAutoFit/>
          </a:bodyPr>
          <a:lstStyle/>
          <a:p>
            <a:r>
              <a:rPr lang="en-US" dirty="0" err="1">
                <a:solidFill>
                  <a:schemeClr val="bg1">
                    <a:lumMod val="75000"/>
                  </a:schemeClr>
                </a:solidFill>
              </a:rPr>
              <a:t>ShowingTime</a:t>
            </a:r>
            <a:endParaRPr lang="en-US" dirty="0">
              <a:solidFill>
                <a:schemeClr val="bg1">
                  <a:lumMod val="75000"/>
                </a:schemeClr>
              </a:solidFill>
            </a:endParaRPr>
          </a:p>
        </p:txBody>
      </p:sp>
      <p:sp>
        <p:nvSpPr>
          <p:cNvPr id="2" name="TextBox 1">
            <a:extLst>
              <a:ext uri="{FF2B5EF4-FFF2-40B4-BE49-F238E27FC236}">
                <a16:creationId xmlns:a16="http://schemas.microsoft.com/office/drawing/2014/main" id="{5A2A7A14-AB1F-45AF-9434-013EF0584E77}"/>
              </a:ext>
            </a:extLst>
          </p:cNvPr>
          <p:cNvSpPr txBox="1"/>
          <p:nvPr/>
        </p:nvSpPr>
        <p:spPr>
          <a:xfrm>
            <a:off x="6709023" y="3049394"/>
            <a:ext cx="979242" cy="369332"/>
          </a:xfrm>
          <a:prstGeom prst="rect">
            <a:avLst/>
          </a:prstGeom>
          <a:solidFill>
            <a:srgbClr val="33485F"/>
          </a:solidFill>
        </p:spPr>
        <p:txBody>
          <a:bodyPr wrap="none" rtlCol="0">
            <a:spAutoFit/>
          </a:bodyPr>
          <a:lstStyle/>
          <a:p>
            <a:r>
              <a:rPr lang="en-US" dirty="0">
                <a:solidFill>
                  <a:schemeClr val="bg1">
                    <a:lumMod val="85000"/>
                  </a:schemeClr>
                </a:solidFill>
              </a:rPr>
              <a:t>National</a:t>
            </a:r>
          </a:p>
        </p:txBody>
      </p:sp>
      <p:sp>
        <p:nvSpPr>
          <p:cNvPr id="12" name="TextBox 11">
            <a:extLst>
              <a:ext uri="{FF2B5EF4-FFF2-40B4-BE49-F238E27FC236}">
                <a16:creationId xmlns:a16="http://schemas.microsoft.com/office/drawing/2014/main" id="{E8103BAD-2490-41C3-BBB3-066B63068FDF}"/>
              </a:ext>
            </a:extLst>
          </p:cNvPr>
          <p:cNvSpPr txBox="1"/>
          <p:nvPr/>
        </p:nvSpPr>
        <p:spPr>
          <a:xfrm>
            <a:off x="7431895" y="5301143"/>
            <a:ext cx="1360822" cy="461665"/>
          </a:xfrm>
          <a:prstGeom prst="rect">
            <a:avLst/>
          </a:prstGeom>
          <a:solidFill>
            <a:srgbClr val="33485F"/>
          </a:solidFill>
        </p:spPr>
        <p:txBody>
          <a:bodyPr wrap="none" rtlCol="0">
            <a:spAutoFit/>
          </a:bodyPr>
          <a:lstStyle/>
          <a:p>
            <a:r>
              <a:rPr lang="en-US" sz="2400" dirty="0">
                <a:solidFill>
                  <a:srgbClr val="FFFF00"/>
                </a:solidFill>
              </a:rPr>
              <a:t>New York</a:t>
            </a:r>
          </a:p>
        </p:txBody>
      </p:sp>
    </p:spTree>
    <p:extLst>
      <p:ext uri="{BB962C8B-B14F-4D97-AF65-F5344CB8AC3E}">
        <p14:creationId xmlns:p14="http://schemas.microsoft.com/office/powerpoint/2010/main" val="25428207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429E617-D003-4535-892F-9939D98B88C9}"/>
              </a:ext>
            </a:extLst>
          </p:cNvPr>
          <p:cNvSpPr/>
          <p:nvPr/>
        </p:nvSpPr>
        <p:spPr>
          <a:xfrm>
            <a:off x="0" y="0"/>
            <a:ext cx="9144000" cy="6858000"/>
          </a:xfrm>
          <a:prstGeom prst="rect">
            <a:avLst/>
          </a:prstGeom>
          <a:solidFill>
            <a:srgbClr val="3348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ACA6037-856E-44EF-998C-E8DE4B944752}"/>
              </a:ext>
            </a:extLst>
          </p:cNvPr>
          <p:cNvSpPr/>
          <p:nvPr/>
        </p:nvSpPr>
        <p:spPr>
          <a:xfrm>
            <a:off x="588195" y="744924"/>
            <a:ext cx="7967609" cy="3416320"/>
          </a:xfrm>
          <a:prstGeom prst="rect">
            <a:avLst/>
          </a:prstGeom>
        </p:spPr>
        <p:txBody>
          <a:bodyPr wrap="square">
            <a:spAutoFit/>
          </a:bodyPr>
          <a:lstStyle/>
          <a:p>
            <a:r>
              <a:rPr lang="en-US" sz="5400" spc="10" dirty="0">
                <a:solidFill>
                  <a:schemeClr val="bg1"/>
                </a:solidFill>
                <a:latin typeface="Arial" panose="020B0604020202020204" pitchFamily="34" charset="0"/>
                <a:ea typeface="Times New Roman" panose="02020603050405020304" pitchFamily="18" charset="0"/>
              </a:rPr>
              <a:t>“We note that inventory as a percent of households sits at the </a:t>
            </a:r>
            <a:r>
              <a:rPr lang="en-US" sz="5400" spc="10" dirty="0">
                <a:solidFill>
                  <a:srgbClr val="00B0F0"/>
                </a:solidFill>
                <a:latin typeface="Arial" panose="020B0604020202020204" pitchFamily="34" charset="0"/>
                <a:ea typeface="Times New Roman" panose="02020603050405020304" pitchFamily="18" charset="0"/>
              </a:rPr>
              <a:t>lowest level ever</a:t>
            </a:r>
            <a:r>
              <a:rPr lang="en-US" sz="5400" spc="10" dirty="0">
                <a:solidFill>
                  <a:schemeClr val="bg1"/>
                </a:solidFill>
                <a:latin typeface="Arial" panose="020B0604020202020204" pitchFamily="34" charset="0"/>
                <a:ea typeface="Times New Roman" panose="02020603050405020304" pitchFamily="18" charset="0"/>
              </a:rPr>
              <a:t>.”</a:t>
            </a:r>
            <a:endParaRPr lang="en-US" sz="4400" dirty="0">
              <a:solidFill>
                <a:schemeClr val="bg1"/>
              </a:solidFill>
              <a:effectLst/>
              <a:latin typeface="Calibri" panose="020F0502020204030204" pitchFamily="34" charset="0"/>
              <a:ea typeface="Calibri" panose="020F0502020204030204" pitchFamily="34" charset="0"/>
            </a:endParaRPr>
          </a:p>
        </p:txBody>
      </p:sp>
      <p:sp>
        <p:nvSpPr>
          <p:cNvPr id="12" name="TextBox 11">
            <a:extLst>
              <a:ext uri="{FF2B5EF4-FFF2-40B4-BE49-F238E27FC236}">
                <a16:creationId xmlns:a16="http://schemas.microsoft.com/office/drawing/2014/main" id="{02C5E280-04B8-FD44-9875-082A5AA7E344}"/>
              </a:ext>
            </a:extLst>
          </p:cNvPr>
          <p:cNvSpPr txBox="1"/>
          <p:nvPr/>
        </p:nvSpPr>
        <p:spPr>
          <a:xfrm>
            <a:off x="3462391" y="4823900"/>
            <a:ext cx="2820799" cy="830997"/>
          </a:xfrm>
          <a:prstGeom prst="rect">
            <a:avLst/>
          </a:prstGeom>
          <a:noFill/>
        </p:spPr>
        <p:txBody>
          <a:bodyPr wrap="square" rtlCol="0">
            <a:spAutoFit/>
          </a:bodyPr>
          <a:lstStyle/>
          <a:p>
            <a:r>
              <a:rPr lang="en-US" sz="4800" dirty="0">
                <a:solidFill>
                  <a:schemeClr val="bg1"/>
                </a:solidFill>
              </a:rPr>
              <a:t>‘Z’ Report</a:t>
            </a:r>
          </a:p>
        </p:txBody>
      </p:sp>
      <p:grpSp>
        <p:nvGrpSpPr>
          <p:cNvPr id="11" name="Group 10">
            <a:extLst>
              <a:ext uri="{FF2B5EF4-FFF2-40B4-BE49-F238E27FC236}">
                <a16:creationId xmlns:a16="http://schemas.microsoft.com/office/drawing/2014/main" id="{625AD1CF-7426-2C4C-A45B-C4F158B6E408}"/>
              </a:ext>
            </a:extLst>
          </p:cNvPr>
          <p:cNvGrpSpPr/>
          <p:nvPr/>
        </p:nvGrpSpPr>
        <p:grpSpPr>
          <a:xfrm>
            <a:off x="7033845" y="4445391"/>
            <a:ext cx="1834556" cy="1667685"/>
            <a:chOff x="5922499" y="3249637"/>
            <a:chExt cx="2771335" cy="2700998"/>
          </a:xfrm>
          <a:solidFill>
            <a:schemeClr val="tx1"/>
          </a:solidFill>
        </p:grpSpPr>
        <p:sp>
          <p:nvSpPr>
            <p:cNvPr id="13" name="Speech Bubble: Oval 7">
              <a:extLst>
                <a:ext uri="{FF2B5EF4-FFF2-40B4-BE49-F238E27FC236}">
                  <a16:creationId xmlns:a16="http://schemas.microsoft.com/office/drawing/2014/main" id="{2390EBA7-F5F0-A840-9920-F621A18300F9}"/>
                </a:ext>
              </a:extLst>
            </p:cNvPr>
            <p:cNvSpPr/>
            <p:nvPr/>
          </p:nvSpPr>
          <p:spPr>
            <a:xfrm>
              <a:off x="5922499" y="3249637"/>
              <a:ext cx="2771335" cy="2700998"/>
            </a:xfrm>
            <a:prstGeom prst="wedgeEllipseCallout">
              <a:avLst>
                <a:gd name="adj1" fmla="val 36048"/>
                <a:gd name="adj2" fmla="val 6726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B1196ABD-4DEA-1C4C-97EB-91676DE3F86C}"/>
                </a:ext>
              </a:extLst>
            </p:cNvPr>
            <p:cNvGrpSpPr/>
            <p:nvPr/>
          </p:nvGrpSpPr>
          <p:grpSpPr>
            <a:xfrm>
              <a:off x="6998677" y="3787727"/>
              <a:ext cx="618978" cy="1744394"/>
              <a:chOff x="6914271" y="3854544"/>
              <a:chExt cx="618978" cy="1744394"/>
            </a:xfrm>
            <a:grpFill/>
          </p:grpSpPr>
          <p:sp>
            <p:nvSpPr>
              <p:cNvPr id="15" name="Trapezoid 14">
                <a:extLst>
                  <a:ext uri="{FF2B5EF4-FFF2-40B4-BE49-F238E27FC236}">
                    <a16:creationId xmlns:a16="http://schemas.microsoft.com/office/drawing/2014/main" id="{88A73824-DF0C-9C4F-A57B-7C18F9497D98}"/>
                  </a:ext>
                </a:extLst>
              </p:cNvPr>
              <p:cNvSpPr/>
              <p:nvPr/>
            </p:nvSpPr>
            <p:spPr>
              <a:xfrm rot="10800000">
                <a:off x="6914271" y="3854544"/>
                <a:ext cx="618978" cy="1280160"/>
              </a:xfrm>
              <a:prstGeom prst="trapezoid">
                <a:avLst/>
              </a:prstGeom>
              <a:solidFill>
                <a:srgbClr val="33485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11893"/>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6F15EA49-91FF-2640-A10D-C90388AD32C1}"/>
                  </a:ext>
                </a:extLst>
              </p:cNvPr>
              <p:cNvSpPr/>
              <p:nvPr/>
            </p:nvSpPr>
            <p:spPr>
              <a:xfrm>
                <a:off x="7076049" y="5275382"/>
                <a:ext cx="337624" cy="323556"/>
              </a:xfrm>
              <a:prstGeom prst="ellipse">
                <a:avLst/>
              </a:prstGeom>
              <a:solidFill>
                <a:srgbClr val="33485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15422716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78ACDB8-C743-374F-99D0-CE45DC3FD5BD}"/>
              </a:ext>
            </a:extLst>
          </p:cNvPr>
          <p:cNvSpPr/>
          <p:nvPr/>
        </p:nvSpPr>
        <p:spPr>
          <a:xfrm>
            <a:off x="0" y="0"/>
            <a:ext cx="9144000" cy="6858000"/>
          </a:xfrm>
          <a:prstGeom prst="rect">
            <a:avLst/>
          </a:prstGeom>
          <a:solidFill>
            <a:srgbClr val="3348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close up of a map&#10;&#10;Description automatically generated">
            <a:extLst>
              <a:ext uri="{FF2B5EF4-FFF2-40B4-BE49-F238E27FC236}">
                <a16:creationId xmlns:a16="http://schemas.microsoft.com/office/drawing/2014/main" id="{D0C2E740-6C45-4C4A-8120-A82D049842FE}"/>
              </a:ext>
            </a:extLst>
          </p:cNvPr>
          <p:cNvPicPr>
            <a:picLocks noChangeAspect="1"/>
          </p:cNvPicPr>
          <p:nvPr/>
        </p:nvPicPr>
        <p:blipFill rotWithShape="1">
          <a:blip r:embed="rId3">
            <a:extLst>
              <a:ext uri="{28A0092B-C50C-407E-A947-70E740481C1C}">
                <a14:useLocalDpi xmlns:a14="http://schemas.microsoft.com/office/drawing/2010/main" val="0"/>
              </a:ext>
            </a:extLst>
          </a:blip>
          <a:srcRect l="630" t="2778" r="630" b="2778"/>
          <a:stretch/>
        </p:blipFill>
        <p:spPr>
          <a:xfrm>
            <a:off x="190501" y="201386"/>
            <a:ext cx="8763000" cy="6477000"/>
          </a:xfrm>
          <a:prstGeom prst="rect">
            <a:avLst/>
          </a:prstGeom>
        </p:spPr>
      </p:pic>
      <p:sp>
        <p:nvSpPr>
          <p:cNvPr id="8" name="TextBox 7">
            <a:extLst>
              <a:ext uri="{FF2B5EF4-FFF2-40B4-BE49-F238E27FC236}">
                <a16:creationId xmlns:a16="http://schemas.microsoft.com/office/drawing/2014/main" id="{F7EFC458-40CB-FB42-8F49-B8869EC481F2}"/>
              </a:ext>
            </a:extLst>
          </p:cNvPr>
          <p:cNvSpPr txBox="1"/>
          <p:nvPr/>
        </p:nvSpPr>
        <p:spPr>
          <a:xfrm>
            <a:off x="687678" y="217715"/>
            <a:ext cx="7768643" cy="49244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i="0" u="none" strike="noStrike" kern="1200" cap="none" spc="0" normalizeH="0" baseline="0" noProof="0" dirty="0">
                <a:ln>
                  <a:noFill/>
                </a:ln>
                <a:effectLst/>
                <a:uLnTx/>
                <a:uFillTx/>
                <a:latin typeface="Calibri" panose="020F0502020204030204" pitchFamily="34" charset="0"/>
                <a:cs typeface="Calibri" panose="020F0502020204030204" pitchFamily="34" charset="0"/>
              </a:rPr>
              <a:t>March Buyer Traffic </a:t>
            </a:r>
            <a:r>
              <a:rPr lang="en-US" sz="2600" dirty="0">
                <a:latin typeface="Calibri" panose="020F0502020204030204" pitchFamily="34" charset="0"/>
                <a:cs typeface="Calibri" panose="020F0502020204030204" pitchFamily="34" charset="0"/>
              </a:rPr>
              <a:t>Index</a:t>
            </a:r>
          </a:p>
        </p:txBody>
      </p:sp>
      <p:sp>
        <p:nvSpPr>
          <p:cNvPr id="5" name="TextBox 4">
            <a:extLst>
              <a:ext uri="{FF2B5EF4-FFF2-40B4-BE49-F238E27FC236}">
                <a16:creationId xmlns:a16="http://schemas.microsoft.com/office/drawing/2014/main" id="{8000E434-2CAE-7340-B023-3CE0EFA360D3}"/>
              </a:ext>
            </a:extLst>
          </p:cNvPr>
          <p:cNvSpPr txBox="1"/>
          <p:nvPr/>
        </p:nvSpPr>
        <p:spPr>
          <a:xfrm>
            <a:off x="8496324" y="6374172"/>
            <a:ext cx="457176"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65000"/>
                  </a:prstClr>
                </a:solidFill>
                <a:effectLst/>
                <a:uLnTx/>
                <a:uFillTx/>
                <a:latin typeface="Calibri" panose="020F0502020204030204" pitchFamily="34" charset="0"/>
                <a:cs typeface="Calibri" panose="020F0502020204030204" pitchFamily="34" charset="0"/>
              </a:rPr>
              <a:t>NAR</a:t>
            </a:r>
          </a:p>
        </p:txBody>
      </p:sp>
    </p:spTree>
    <p:extLst>
      <p:ext uri="{BB962C8B-B14F-4D97-AF65-F5344CB8AC3E}">
        <p14:creationId xmlns:p14="http://schemas.microsoft.com/office/powerpoint/2010/main" val="22674410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F0DA602-9209-CB4E-8E99-9A7A5B516C37}"/>
              </a:ext>
            </a:extLst>
          </p:cNvPr>
          <p:cNvSpPr/>
          <p:nvPr/>
        </p:nvSpPr>
        <p:spPr>
          <a:xfrm>
            <a:off x="0" y="0"/>
            <a:ext cx="9144000" cy="6858000"/>
          </a:xfrm>
          <a:prstGeom prst="rect">
            <a:avLst/>
          </a:prstGeom>
          <a:solidFill>
            <a:srgbClr val="3348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close up of a map&#10;&#10;Description automatically generated">
            <a:extLst>
              <a:ext uri="{FF2B5EF4-FFF2-40B4-BE49-F238E27FC236}">
                <a16:creationId xmlns:a16="http://schemas.microsoft.com/office/drawing/2014/main" id="{B45847BB-357C-C642-9A23-2088D9C19B96}"/>
              </a:ext>
            </a:extLst>
          </p:cNvPr>
          <p:cNvPicPr>
            <a:picLocks noChangeAspect="1"/>
          </p:cNvPicPr>
          <p:nvPr/>
        </p:nvPicPr>
        <p:blipFill rotWithShape="1">
          <a:blip r:embed="rId3">
            <a:extLst>
              <a:ext uri="{28A0092B-C50C-407E-A947-70E740481C1C}">
                <a14:useLocalDpi xmlns:a14="http://schemas.microsoft.com/office/drawing/2010/main" val="0"/>
              </a:ext>
            </a:extLst>
          </a:blip>
          <a:srcRect l="630" t="2778" r="630" b="2778"/>
          <a:stretch/>
        </p:blipFill>
        <p:spPr>
          <a:xfrm>
            <a:off x="190501" y="190500"/>
            <a:ext cx="8763000" cy="6477000"/>
          </a:xfrm>
          <a:prstGeom prst="rect">
            <a:avLst/>
          </a:prstGeom>
        </p:spPr>
      </p:pic>
      <p:sp>
        <p:nvSpPr>
          <p:cNvPr id="8" name="TextBox 7">
            <a:extLst>
              <a:ext uri="{FF2B5EF4-FFF2-40B4-BE49-F238E27FC236}">
                <a16:creationId xmlns:a16="http://schemas.microsoft.com/office/drawing/2014/main" id="{F7EFC458-40CB-FB42-8F49-B8869EC481F2}"/>
              </a:ext>
            </a:extLst>
          </p:cNvPr>
          <p:cNvSpPr txBox="1"/>
          <p:nvPr/>
        </p:nvSpPr>
        <p:spPr>
          <a:xfrm>
            <a:off x="687678" y="206830"/>
            <a:ext cx="7768643" cy="49244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dirty="0">
                <a:latin typeface="Calibri" panose="020F0502020204030204" pitchFamily="34" charset="0"/>
                <a:cs typeface="Calibri" panose="020F0502020204030204" pitchFamily="34" charset="0"/>
              </a:rPr>
              <a:t>February Seller</a:t>
            </a:r>
            <a:r>
              <a:rPr kumimoji="0" lang="en-US" sz="26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 Traffic Index</a:t>
            </a:r>
          </a:p>
        </p:txBody>
      </p:sp>
      <p:sp>
        <p:nvSpPr>
          <p:cNvPr id="10" name="TextBox 9">
            <a:extLst>
              <a:ext uri="{FF2B5EF4-FFF2-40B4-BE49-F238E27FC236}">
                <a16:creationId xmlns:a16="http://schemas.microsoft.com/office/drawing/2014/main" id="{27696B71-3BDA-2844-B835-BCF7A038195C}"/>
              </a:ext>
            </a:extLst>
          </p:cNvPr>
          <p:cNvSpPr txBox="1"/>
          <p:nvPr/>
        </p:nvSpPr>
        <p:spPr>
          <a:xfrm>
            <a:off x="8496324" y="6374172"/>
            <a:ext cx="457176"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65000"/>
                  </a:prstClr>
                </a:solidFill>
                <a:effectLst/>
                <a:uLnTx/>
                <a:uFillTx/>
                <a:latin typeface="Calibri" panose="020F0502020204030204" pitchFamily="34" charset="0"/>
                <a:cs typeface="Calibri" panose="020F0502020204030204" pitchFamily="34" charset="0"/>
              </a:rPr>
              <a:t>NAR</a:t>
            </a:r>
          </a:p>
        </p:txBody>
      </p:sp>
    </p:spTree>
    <p:extLst>
      <p:ext uri="{BB962C8B-B14F-4D97-AF65-F5344CB8AC3E}">
        <p14:creationId xmlns:p14="http://schemas.microsoft.com/office/powerpoint/2010/main" val="19957208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657F987-FCCC-AF4F-A317-F598A835D18F}"/>
              </a:ext>
            </a:extLst>
          </p:cNvPr>
          <p:cNvSpPr/>
          <p:nvPr/>
        </p:nvSpPr>
        <p:spPr>
          <a:xfrm>
            <a:off x="0" y="0"/>
            <a:ext cx="9144000" cy="6858000"/>
          </a:xfrm>
          <a:prstGeom prst="rect">
            <a:avLst/>
          </a:prstGeom>
          <a:solidFill>
            <a:srgbClr val="3348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close up of a map&#10;&#10;Description automatically generated">
            <a:extLst>
              <a:ext uri="{FF2B5EF4-FFF2-40B4-BE49-F238E27FC236}">
                <a16:creationId xmlns:a16="http://schemas.microsoft.com/office/drawing/2014/main" id="{0BACBC2F-6813-574B-A0FA-55463C98841D}"/>
              </a:ext>
            </a:extLst>
          </p:cNvPr>
          <p:cNvPicPr>
            <a:picLocks noChangeAspect="1"/>
          </p:cNvPicPr>
          <p:nvPr/>
        </p:nvPicPr>
        <p:blipFill rotWithShape="1">
          <a:blip r:embed="rId3">
            <a:extLst>
              <a:ext uri="{28A0092B-C50C-407E-A947-70E740481C1C}">
                <a14:useLocalDpi xmlns:a14="http://schemas.microsoft.com/office/drawing/2010/main" val="0"/>
              </a:ext>
            </a:extLst>
          </a:blip>
          <a:srcRect l="630" t="2778" r="630" b="2778"/>
          <a:stretch/>
        </p:blipFill>
        <p:spPr>
          <a:xfrm>
            <a:off x="190501" y="190500"/>
            <a:ext cx="8763000" cy="6477000"/>
          </a:xfrm>
          <a:prstGeom prst="rect">
            <a:avLst/>
          </a:prstGeom>
        </p:spPr>
      </p:pic>
      <p:sp>
        <p:nvSpPr>
          <p:cNvPr id="8" name="TextBox 7">
            <a:extLst>
              <a:ext uri="{FF2B5EF4-FFF2-40B4-BE49-F238E27FC236}">
                <a16:creationId xmlns:a16="http://schemas.microsoft.com/office/drawing/2014/main" id="{F7EFC458-40CB-FB42-8F49-B8869EC481F2}"/>
              </a:ext>
            </a:extLst>
          </p:cNvPr>
          <p:cNvSpPr txBox="1"/>
          <p:nvPr/>
        </p:nvSpPr>
        <p:spPr>
          <a:xfrm>
            <a:off x="687678" y="228600"/>
            <a:ext cx="7768643" cy="49244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b="1" dirty="0">
                <a:solidFill>
                  <a:prstClr val="black">
                    <a:lumMod val="65000"/>
                    <a:lumOff val="35000"/>
                  </a:prstClr>
                </a:solidFill>
                <a:latin typeface="Calibri" panose="020F0502020204030204" pitchFamily="34" charset="0"/>
                <a:cs typeface="Calibri" panose="020F0502020204030204" pitchFamily="34" charset="0"/>
              </a:rPr>
              <a:t>March Seller</a:t>
            </a:r>
            <a:r>
              <a:rPr kumimoji="0" lang="en-US" sz="2600" b="1" i="0" u="none" strike="noStrike" kern="1200" cap="none" spc="0" normalizeH="0" baseline="0" noProof="0" dirty="0">
                <a:ln>
                  <a:noFill/>
                </a:ln>
                <a:solidFill>
                  <a:prstClr val="black">
                    <a:lumMod val="65000"/>
                    <a:lumOff val="35000"/>
                  </a:prstClr>
                </a:solidFill>
                <a:effectLst/>
                <a:uLnTx/>
                <a:uFillTx/>
                <a:latin typeface="Calibri" panose="020F0502020204030204" pitchFamily="34" charset="0"/>
                <a:cs typeface="Calibri" panose="020F0502020204030204" pitchFamily="34" charset="0"/>
              </a:rPr>
              <a:t> Traffic Index</a:t>
            </a:r>
          </a:p>
        </p:txBody>
      </p:sp>
      <p:sp>
        <p:nvSpPr>
          <p:cNvPr id="5" name="TextBox 4">
            <a:extLst>
              <a:ext uri="{FF2B5EF4-FFF2-40B4-BE49-F238E27FC236}">
                <a16:creationId xmlns:a16="http://schemas.microsoft.com/office/drawing/2014/main" id="{28F87DA8-C4EF-1F46-A3CE-D17F0B19D32B}"/>
              </a:ext>
            </a:extLst>
          </p:cNvPr>
          <p:cNvSpPr txBox="1"/>
          <p:nvPr/>
        </p:nvSpPr>
        <p:spPr>
          <a:xfrm>
            <a:off x="8496324" y="6374172"/>
            <a:ext cx="457176"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65000"/>
                  </a:prstClr>
                </a:solidFill>
                <a:effectLst/>
                <a:uLnTx/>
                <a:uFillTx/>
                <a:latin typeface="Calibri" panose="020F0502020204030204" pitchFamily="34" charset="0"/>
                <a:cs typeface="Calibri" panose="020F0502020204030204" pitchFamily="34" charset="0"/>
              </a:rPr>
              <a:t>NAR</a:t>
            </a:r>
          </a:p>
        </p:txBody>
      </p:sp>
    </p:spTree>
    <p:extLst>
      <p:ext uri="{BB962C8B-B14F-4D97-AF65-F5344CB8AC3E}">
        <p14:creationId xmlns:p14="http://schemas.microsoft.com/office/powerpoint/2010/main" val="2832293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8E3CFA5-F76E-CF48-AA39-653C02A1757C}"/>
              </a:ext>
            </a:extLst>
          </p:cNvPr>
          <p:cNvSpPr/>
          <p:nvPr/>
        </p:nvSpPr>
        <p:spPr>
          <a:xfrm>
            <a:off x="0" y="0"/>
            <a:ext cx="9144000" cy="6858000"/>
          </a:xfrm>
          <a:prstGeom prst="rect">
            <a:avLst/>
          </a:prstGeom>
          <a:solidFill>
            <a:srgbClr val="3348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descr="A close up of a flower&#10;&#10;Description automatically generated">
            <a:extLst>
              <a:ext uri="{FF2B5EF4-FFF2-40B4-BE49-F238E27FC236}">
                <a16:creationId xmlns:a16="http://schemas.microsoft.com/office/drawing/2014/main" id="{019895DB-DC67-4BBB-9E86-BB87D682225C}"/>
              </a:ext>
            </a:extLst>
          </p:cNvPr>
          <p:cNvPicPr>
            <a:picLocks noChangeAspect="1"/>
          </p:cNvPicPr>
          <p:nvPr/>
        </p:nvPicPr>
        <p:blipFill rotWithShape="1">
          <a:blip r:embed="rId2">
            <a:alphaModFix amt="70000"/>
            <a:extLst>
              <a:ext uri="{28A0092B-C50C-407E-A947-70E740481C1C}">
                <a14:useLocalDpi xmlns:a14="http://schemas.microsoft.com/office/drawing/2010/main" val="0"/>
              </a:ext>
            </a:extLst>
          </a:blip>
          <a:srcRect t="-60"/>
          <a:stretch/>
        </p:blipFill>
        <p:spPr>
          <a:xfrm>
            <a:off x="5336382" y="0"/>
            <a:ext cx="3807618" cy="6858000"/>
          </a:xfrm>
          <a:prstGeom prst="rect">
            <a:avLst/>
          </a:prstGeom>
        </p:spPr>
      </p:pic>
      <p:sp>
        <p:nvSpPr>
          <p:cNvPr id="4" name="Rectangle 3">
            <a:extLst>
              <a:ext uri="{FF2B5EF4-FFF2-40B4-BE49-F238E27FC236}">
                <a16:creationId xmlns:a16="http://schemas.microsoft.com/office/drawing/2014/main" id="{0E3185CF-7890-49B1-82FA-9EC0C2555E1E}"/>
              </a:ext>
            </a:extLst>
          </p:cNvPr>
          <p:cNvSpPr/>
          <p:nvPr/>
        </p:nvSpPr>
        <p:spPr>
          <a:xfrm>
            <a:off x="475857" y="3159441"/>
            <a:ext cx="4096143" cy="1292558"/>
          </a:xfrm>
          <a:prstGeom prst="rect">
            <a:avLst/>
          </a:prstGeom>
        </p:spPr>
        <p:txBody>
          <a:bodyPr vert="horz" lIns="91440" tIns="45720" rIns="91440" bIns="45720" rtlCol="0" anchor="b">
            <a:normAutofit/>
          </a:bodyPr>
          <a:lstStyle/>
          <a:p>
            <a:pPr algn="ctr" defTabSz="914400">
              <a:lnSpc>
                <a:spcPct val="90000"/>
              </a:lnSpc>
              <a:spcBef>
                <a:spcPct val="0"/>
              </a:spcBef>
              <a:spcAft>
                <a:spcPts val="600"/>
              </a:spcAft>
            </a:pPr>
            <a:r>
              <a:rPr lang="en-US" sz="4000" dirty="0">
                <a:solidFill>
                  <a:schemeClr val="bg1"/>
                </a:solidFill>
                <a:latin typeface="+mj-lt"/>
                <a:ea typeface="+mj-ea"/>
                <a:cs typeface="+mj-cs"/>
              </a:rPr>
              <a:t>What do you need to do right now?</a:t>
            </a:r>
          </a:p>
        </p:txBody>
      </p:sp>
    </p:spTree>
    <p:extLst>
      <p:ext uri="{BB962C8B-B14F-4D97-AF65-F5344CB8AC3E}">
        <p14:creationId xmlns:p14="http://schemas.microsoft.com/office/powerpoint/2010/main" val="6770720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8151515-6B4B-43BA-A5B8-74E753E3D353}"/>
              </a:ext>
            </a:extLst>
          </p:cNvPr>
          <p:cNvSpPr/>
          <p:nvPr/>
        </p:nvSpPr>
        <p:spPr>
          <a:xfrm>
            <a:off x="0" y="0"/>
            <a:ext cx="9144000" cy="6858000"/>
          </a:xfrm>
          <a:prstGeom prst="rect">
            <a:avLst/>
          </a:prstGeom>
          <a:solidFill>
            <a:srgbClr val="3348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Calibri" panose="020F0502020204030204"/>
                <a:ea typeface="+mn-ea"/>
                <a:cs typeface="+mn-cs"/>
              </a:rPr>
              <a:t>Calm down.</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6000" dirty="0">
                <a:solidFill>
                  <a:prstClr val="white"/>
                </a:solidFill>
                <a:latin typeface="Calibri" panose="020F0502020204030204"/>
              </a:rPr>
              <a:t>Sit down.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Calibri" panose="020F0502020204030204"/>
                <a:ea typeface="+mn-ea"/>
                <a:cs typeface="+mn-cs"/>
              </a:rPr>
              <a:t>Think.</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6000" dirty="0">
                <a:solidFill>
                  <a:prstClr val="white"/>
                </a:solidFill>
                <a:latin typeface="Calibri" panose="020F0502020204030204"/>
              </a:rPr>
              <a:t>Plan.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Calibri" panose="020F0502020204030204"/>
                <a:ea typeface="+mn-ea"/>
                <a:cs typeface="+mn-cs"/>
              </a:rPr>
              <a:t>Act.</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2664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970B6C-8133-A143-A025-43A4D6B5CF92}"/>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1"/>
            <a:ext cx="9144000" cy="6857999"/>
          </a:xfrm>
          <a:prstGeom prst="rect">
            <a:avLst/>
          </a:prstGeom>
        </p:spPr>
      </p:pic>
      <p:sp>
        <p:nvSpPr>
          <p:cNvPr id="2" name="TextBox 1">
            <a:extLst>
              <a:ext uri="{FF2B5EF4-FFF2-40B4-BE49-F238E27FC236}">
                <a16:creationId xmlns:a16="http://schemas.microsoft.com/office/drawing/2014/main" id="{F404C110-F67C-4E2D-8FE4-65455CF6AAB5}"/>
              </a:ext>
            </a:extLst>
          </p:cNvPr>
          <p:cNvSpPr txBox="1"/>
          <p:nvPr/>
        </p:nvSpPr>
        <p:spPr>
          <a:xfrm>
            <a:off x="1273995" y="1997839"/>
            <a:ext cx="7222733" cy="2862322"/>
          </a:xfrm>
          <a:prstGeom prst="rect">
            <a:avLst/>
          </a:prstGeom>
          <a:noFill/>
        </p:spPr>
        <p:txBody>
          <a:bodyPr wrap="square" rtlCol="0">
            <a:spAutoFit/>
          </a:bodyPr>
          <a:lstStyle/>
          <a:p>
            <a:r>
              <a:rPr lang="en-US" sz="5400" dirty="0">
                <a:solidFill>
                  <a:schemeClr val="bg1"/>
                </a:solidFill>
              </a:rPr>
              <a:t>1. Prospect for Leads</a:t>
            </a:r>
          </a:p>
          <a:p>
            <a:r>
              <a:rPr lang="en-US" sz="5400" dirty="0">
                <a:solidFill>
                  <a:schemeClr val="bg1"/>
                </a:solidFill>
              </a:rPr>
              <a:t>2. Nurture those Leads</a:t>
            </a:r>
          </a:p>
          <a:p>
            <a:r>
              <a:rPr lang="en-US" sz="5400" dirty="0">
                <a:solidFill>
                  <a:schemeClr val="bg1"/>
                </a:solidFill>
              </a:rPr>
              <a:t>3. Close those Leads</a:t>
            </a:r>
          </a:p>
          <a:p>
            <a:endParaRPr lang="en-US" dirty="0"/>
          </a:p>
        </p:txBody>
      </p:sp>
    </p:spTree>
    <p:extLst>
      <p:ext uri="{BB962C8B-B14F-4D97-AF65-F5344CB8AC3E}">
        <p14:creationId xmlns:p14="http://schemas.microsoft.com/office/powerpoint/2010/main" val="9316168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DB0C6D9-62A6-0D4F-AA28-5488FACA7F26}"/>
              </a:ext>
            </a:extLst>
          </p:cNvPr>
          <p:cNvSpPr/>
          <p:nvPr/>
        </p:nvSpPr>
        <p:spPr>
          <a:xfrm>
            <a:off x="0" y="0"/>
            <a:ext cx="9144000" cy="6858000"/>
          </a:xfrm>
          <a:prstGeom prst="rect">
            <a:avLst/>
          </a:prstGeom>
          <a:solidFill>
            <a:srgbClr val="3348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sign&#10;&#10;Description automatically generated">
            <a:extLst>
              <a:ext uri="{FF2B5EF4-FFF2-40B4-BE49-F238E27FC236}">
                <a16:creationId xmlns:a16="http://schemas.microsoft.com/office/drawing/2014/main" id="{AFDD1571-F66C-4611-B99A-2727D16A8900}"/>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l="20389"/>
          <a:stretch/>
        </p:blipFill>
        <p:spPr>
          <a:xfrm>
            <a:off x="3904735" y="10"/>
            <a:ext cx="5239265" cy="6857990"/>
          </a:xfrm>
          <a:prstGeom prst="rect">
            <a:avLst/>
          </a:prstGeom>
        </p:spPr>
      </p:pic>
      <p:sp>
        <p:nvSpPr>
          <p:cNvPr id="2" name="Rectangle 1">
            <a:extLst>
              <a:ext uri="{FF2B5EF4-FFF2-40B4-BE49-F238E27FC236}">
                <a16:creationId xmlns:a16="http://schemas.microsoft.com/office/drawing/2014/main" id="{81712F2F-2A5B-4642-9242-C53CF2AF1E00}"/>
              </a:ext>
            </a:extLst>
          </p:cNvPr>
          <p:cNvSpPr/>
          <p:nvPr/>
        </p:nvSpPr>
        <p:spPr>
          <a:xfrm>
            <a:off x="309135" y="2146155"/>
            <a:ext cx="3499140" cy="1812660"/>
          </a:xfrm>
          <a:prstGeom prst="rect">
            <a:avLst/>
          </a:prstGeom>
        </p:spPr>
        <p:txBody>
          <a:bodyPr vert="horz" lIns="91440" tIns="45720" rIns="91440" bIns="45720" rtlCol="0" anchor="b">
            <a:normAutofit lnSpcReduction="10000"/>
          </a:bodyPr>
          <a:lstStyle/>
          <a:p>
            <a:pPr defTabSz="914400">
              <a:lnSpc>
                <a:spcPct val="90000"/>
              </a:lnSpc>
              <a:spcBef>
                <a:spcPct val="0"/>
              </a:spcBef>
              <a:spcAft>
                <a:spcPts val="600"/>
              </a:spcAft>
            </a:pPr>
            <a:r>
              <a:rPr lang="en-US" sz="4200" dirty="0">
                <a:solidFill>
                  <a:schemeClr val="bg1"/>
                </a:solidFill>
                <a:latin typeface="+mj-lt"/>
                <a:ea typeface="+mj-ea"/>
                <a:cs typeface="+mj-cs"/>
              </a:rPr>
              <a:t>When is the economy going to recover?</a:t>
            </a:r>
          </a:p>
        </p:txBody>
      </p:sp>
      <p:grpSp>
        <p:nvGrpSpPr>
          <p:cNvPr id="8" name="Group 7">
            <a:extLst>
              <a:ext uri="{FF2B5EF4-FFF2-40B4-BE49-F238E27FC236}">
                <a16:creationId xmlns:a16="http://schemas.microsoft.com/office/drawing/2014/main" id="{F76FFB00-1053-4027-8E5F-B9B65F85D23D}"/>
              </a:ext>
            </a:extLst>
          </p:cNvPr>
          <p:cNvGrpSpPr/>
          <p:nvPr/>
        </p:nvGrpSpPr>
        <p:grpSpPr>
          <a:xfrm rot="214582">
            <a:off x="5955958" y="1106605"/>
            <a:ext cx="2885186" cy="4246322"/>
            <a:chOff x="5914946" y="997615"/>
            <a:chExt cx="2731951" cy="4078229"/>
          </a:xfrm>
          <a:solidFill>
            <a:srgbClr val="00B0F0"/>
          </a:solidFill>
        </p:grpSpPr>
        <p:sp>
          <p:nvSpPr>
            <p:cNvPr id="10" name="Flowchart: Data 9">
              <a:extLst>
                <a:ext uri="{FF2B5EF4-FFF2-40B4-BE49-F238E27FC236}">
                  <a16:creationId xmlns:a16="http://schemas.microsoft.com/office/drawing/2014/main" id="{8E9741E4-EB20-47ED-8657-8554038DC64E}"/>
                </a:ext>
              </a:extLst>
            </p:cNvPr>
            <p:cNvSpPr/>
            <p:nvPr/>
          </p:nvSpPr>
          <p:spPr>
            <a:xfrm rot="1803962" flipH="1">
              <a:off x="6477296" y="1834553"/>
              <a:ext cx="1372382" cy="2622096"/>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Triangle 5">
              <a:extLst>
                <a:ext uri="{FF2B5EF4-FFF2-40B4-BE49-F238E27FC236}">
                  <a16:creationId xmlns:a16="http://schemas.microsoft.com/office/drawing/2014/main" id="{66C0A811-4B6A-46D0-8ADE-6A85CB425463}"/>
                </a:ext>
              </a:extLst>
            </p:cNvPr>
            <p:cNvSpPr/>
            <p:nvPr/>
          </p:nvSpPr>
          <p:spPr>
            <a:xfrm rot="17757120" flipH="1">
              <a:off x="6052935" y="4108964"/>
              <a:ext cx="828891" cy="110486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Triangle 13">
              <a:extLst>
                <a:ext uri="{FF2B5EF4-FFF2-40B4-BE49-F238E27FC236}">
                  <a16:creationId xmlns:a16="http://schemas.microsoft.com/office/drawing/2014/main" id="{6569F7D6-426E-4580-B5AA-74A71E320F0A}"/>
                </a:ext>
              </a:extLst>
            </p:cNvPr>
            <p:cNvSpPr/>
            <p:nvPr/>
          </p:nvSpPr>
          <p:spPr>
            <a:xfrm flipH="1">
              <a:off x="6409805" y="997615"/>
              <a:ext cx="1695969" cy="127884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Triangle 15">
              <a:extLst>
                <a:ext uri="{FF2B5EF4-FFF2-40B4-BE49-F238E27FC236}">
                  <a16:creationId xmlns:a16="http://schemas.microsoft.com/office/drawing/2014/main" id="{D2903217-8666-4F5F-BBF8-9946483787BB}"/>
                </a:ext>
              </a:extLst>
            </p:cNvPr>
            <p:cNvSpPr/>
            <p:nvPr/>
          </p:nvSpPr>
          <p:spPr>
            <a:xfrm>
              <a:off x="8105774" y="1007140"/>
              <a:ext cx="541123" cy="1269321"/>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744092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FF937CF5-93DA-4D3F-AFA8-3779C283DA9F}"/>
              </a:ext>
            </a:extLst>
          </p:cNvPr>
          <p:cNvSpPr/>
          <p:nvPr/>
        </p:nvSpPr>
        <p:spPr>
          <a:xfrm>
            <a:off x="0" y="0"/>
            <a:ext cx="9144000" cy="6858000"/>
          </a:xfrm>
          <a:prstGeom prst="rect">
            <a:avLst/>
          </a:prstGeom>
          <a:solidFill>
            <a:srgbClr val="3348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277A66C7-EDF4-455E-90B5-0D9545D8653C}"/>
              </a:ext>
            </a:extLst>
          </p:cNvPr>
          <p:cNvGrpSpPr/>
          <p:nvPr/>
        </p:nvGrpSpPr>
        <p:grpSpPr>
          <a:xfrm>
            <a:off x="1109204" y="420804"/>
            <a:ext cx="6757394" cy="1416186"/>
            <a:chOff x="1015789" y="3449495"/>
            <a:chExt cx="7470665" cy="1600872"/>
          </a:xfrm>
        </p:grpSpPr>
        <p:grpSp>
          <p:nvGrpSpPr>
            <p:cNvPr id="10" name="Group 9">
              <a:extLst>
                <a:ext uri="{FF2B5EF4-FFF2-40B4-BE49-F238E27FC236}">
                  <a16:creationId xmlns:a16="http://schemas.microsoft.com/office/drawing/2014/main" id="{FAD90FE1-B897-4387-9CE7-A97F1C716038}"/>
                </a:ext>
              </a:extLst>
            </p:cNvPr>
            <p:cNvGrpSpPr/>
            <p:nvPr/>
          </p:nvGrpSpPr>
          <p:grpSpPr>
            <a:xfrm>
              <a:off x="2671282" y="3556277"/>
              <a:ext cx="5815172" cy="1313507"/>
              <a:chOff x="2726166" y="3491533"/>
              <a:chExt cx="5287675" cy="1313507"/>
            </a:xfrm>
          </p:grpSpPr>
          <p:sp>
            <p:nvSpPr>
              <p:cNvPr id="11" name="Rectangle: Top Corners Rounded 10">
                <a:extLst>
                  <a:ext uri="{FF2B5EF4-FFF2-40B4-BE49-F238E27FC236}">
                    <a16:creationId xmlns:a16="http://schemas.microsoft.com/office/drawing/2014/main" id="{21B1EED3-9154-4C21-AC47-82374F0E6BAA}"/>
                  </a:ext>
                </a:extLst>
              </p:cNvPr>
              <p:cNvSpPr/>
              <p:nvPr/>
            </p:nvSpPr>
            <p:spPr>
              <a:xfrm rot="5400000">
                <a:off x="4809063" y="1600263"/>
                <a:ext cx="1280697" cy="5128858"/>
              </a:xfrm>
              <a:prstGeom prst="round2SameRect">
                <a:avLst/>
              </a:prstGeom>
              <a:solidFill>
                <a:srgbClr val="00B0F0">
                  <a:alpha val="90000"/>
                </a:srgbClr>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2" name="Rectangle: Top Corners Rounded 4">
                <a:extLst>
                  <a:ext uri="{FF2B5EF4-FFF2-40B4-BE49-F238E27FC236}">
                    <a16:creationId xmlns:a16="http://schemas.microsoft.com/office/drawing/2014/main" id="{C0A311CF-1AEA-48D8-8D3C-C6545EDD2745}"/>
                  </a:ext>
                </a:extLst>
              </p:cNvPr>
              <p:cNvSpPr txBox="1"/>
              <p:nvPr/>
            </p:nvSpPr>
            <p:spPr>
              <a:xfrm>
                <a:off x="2726166" y="3491533"/>
                <a:ext cx="5066340" cy="115566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5730" tIns="62865" rIns="125730" bIns="62865" numCol="1" spcCol="1270" anchor="ctr" anchorCtr="0">
                <a:noAutofit/>
              </a:bodyPr>
              <a:lstStyle/>
              <a:p>
                <a:pPr marL="285750" lvl="1" indent="-285750" algn="l" defTabSz="1466850">
                  <a:lnSpc>
                    <a:spcPct val="90000"/>
                  </a:lnSpc>
                  <a:spcBef>
                    <a:spcPct val="0"/>
                  </a:spcBef>
                  <a:spcAft>
                    <a:spcPct val="15000"/>
                  </a:spcAft>
                  <a:buChar char="•"/>
                </a:pPr>
                <a:endParaRPr lang="en-US" sz="3300" kern="1200" dirty="0"/>
              </a:p>
              <a:p>
                <a:pPr marL="285750" lvl="1" indent="-285750" algn="l" defTabSz="1466850">
                  <a:lnSpc>
                    <a:spcPct val="90000"/>
                  </a:lnSpc>
                  <a:spcBef>
                    <a:spcPct val="0"/>
                  </a:spcBef>
                  <a:spcAft>
                    <a:spcPct val="15000"/>
                  </a:spcAft>
                  <a:buChar char="•"/>
                </a:pPr>
                <a:endParaRPr lang="en-US" sz="3300" kern="1200" dirty="0"/>
              </a:p>
            </p:txBody>
          </p:sp>
        </p:grpSp>
        <p:grpSp>
          <p:nvGrpSpPr>
            <p:cNvPr id="13" name="Group 12">
              <a:extLst>
                <a:ext uri="{FF2B5EF4-FFF2-40B4-BE49-F238E27FC236}">
                  <a16:creationId xmlns:a16="http://schemas.microsoft.com/office/drawing/2014/main" id="{CE9A7C0D-27D9-48EA-85DE-5AF229C231EC}"/>
                </a:ext>
              </a:extLst>
            </p:cNvPr>
            <p:cNvGrpSpPr/>
            <p:nvPr/>
          </p:nvGrpSpPr>
          <p:grpSpPr>
            <a:xfrm>
              <a:off x="1015789" y="3449495"/>
              <a:ext cx="1994060" cy="1600872"/>
              <a:chOff x="237137" y="3384752"/>
              <a:chExt cx="2884983" cy="1600872"/>
            </a:xfrm>
          </p:grpSpPr>
          <p:sp>
            <p:nvSpPr>
              <p:cNvPr id="14" name="Rectangle: Rounded Corners 13">
                <a:extLst>
                  <a:ext uri="{FF2B5EF4-FFF2-40B4-BE49-F238E27FC236}">
                    <a16:creationId xmlns:a16="http://schemas.microsoft.com/office/drawing/2014/main" id="{6BE9AA69-F7FD-45AA-B582-F6D7F62C38A7}"/>
                  </a:ext>
                </a:extLst>
              </p:cNvPr>
              <p:cNvSpPr/>
              <p:nvPr/>
            </p:nvSpPr>
            <p:spPr>
              <a:xfrm>
                <a:off x="237137" y="3384752"/>
                <a:ext cx="2884983" cy="1600872"/>
              </a:xfrm>
              <a:prstGeom prst="roundRect">
                <a:avLst/>
              </a:prstGeom>
              <a:solidFill>
                <a:srgbClr val="0070C0"/>
              </a:solidFill>
              <a:ln>
                <a:solidFill>
                  <a:schemeClr val="tx1"/>
                </a:solidFill>
              </a:ln>
              <a:effectLst>
                <a:outerShdw blurRad="50800" dist="38100" dir="10800000" algn="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Rectangle: Rounded Corners 4">
                <a:extLst>
                  <a:ext uri="{FF2B5EF4-FFF2-40B4-BE49-F238E27FC236}">
                    <a16:creationId xmlns:a16="http://schemas.microsoft.com/office/drawing/2014/main" id="{8A49F6E2-F754-4157-94AA-1095539B6835}"/>
                  </a:ext>
                </a:extLst>
              </p:cNvPr>
              <p:cNvSpPr txBox="1"/>
              <p:nvPr/>
            </p:nvSpPr>
            <p:spPr>
              <a:xfrm>
                <a:off x="457479" y="3442405"/>
                <a:ext cx="2349355" cy="144457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247650" tIns="123825" rIns="247650" bIns="123825" numCol="1" spcCol="1270" anchor="ctr" anchorCtr="0">
                <a:noAutofit/>
              </a:bodyPr>
              <a:lstStyle/>
              <a:p>
                <a:pPr marL="0" lvl="0" indent="0" algn="ctr" defTabSz="2889250">
                  <a:lnSpc>
                    <a:spcPct val="90000"/>
                  </a:lnSpc>
                  <a:spcBef>
                    <a:spcPct val="0"/>
                  </a:spcBef>
                  <a:spcAft>
                    <a:spcPct val="35000"/>
                  </a:spcAft>
                  <a:buNone/>
                </a:pPr>
                <a:r>
                  <a:rPr lang="en-US" sz="6500" kern="1200" dirty="0"/>
                  <a:t>#1</a:t>
                </a:r>
              </a:p>
            </p:txBody>
          </p:sp>
        </p:grpSp>
        <p:sp>
          <p:nvSpPr>
            <p:cNvPr id="16" name="TextBox 15">
              <a:extLst>
                <a:ext uri="{FF2B5EF4-FFF2-40B4-BE49-F238E27FC236}">
                  <a16:creationId xmlns:a16="http://schemas.microsoft.com/office/drawing/2014/main" id="{E90B54FE-4349-4727-A749-89C91B53D44E}"/>
                </a:ext>
              </a:extLst>
            </p:cNvPr>
            <p:cNvSpPr txBox="1"/>
            <p:nvPr/>
          </p:nvSpPr>
          <p:spPr>
            <a:xfrm>
              <a:off x="3549282" y="3623604"/>
              <a:ext cx="4693757" cy="1217699"/>
            </a:xfrm>
            <a:prstGeom prst="rect">
              <a:avLst/>
            </a:prstGeom>
            <a:noFill/>
          </p:spPr>
          <p:txBody>
            <a:bodyPr wrap="square" rtlCol="0">
              <a:spAutoFit/>
            </a:bodyPr>
            <a:lstStyle/>
            <a:p>
              <a:r>
                <a:rPr lang="en-US" sz="3200" dirty="0">
                  <a:solidFill>
                    <a:schemeClr val="bg1"/>
                  </a:solidFill>
                </a:rPr>
                <a:t>Make your message </a:t>
              </a:r>
            </a:p>
            <a:p>
              <a:r>
                <a:rPr lang="en-US" sz="3200" dirty="0">
                  <a:solidFill>
                    <a:schemeClr val="bg1"/>
                  </a:solidFill>
                </a:rPr>
                <a:t>simple and effective</a:t>
              </a:r>
            </a:p>
          </p:txBody>
        </p:sp>
      </p:grpSp>
      <p:grpSp>
        <p:nvGrpSpPr>
          <p:cNvPr id="42" name="Group 41">
            <a:extLst>
              <a:ext uri="{FF2B5EF4-FFF2-40B4-BE49-F238E27FC236}">
                <a16:creationId xmlns:a16="http://schemas.microsoft.com/office/drawing/2014/main" id="{A97F7A99-320A-4A25-8201-A287640A3582}"/>
              </a:ext>
            </a:extLst>
          </p:cNvPr>
          <p:cNvGrpSpPr/>
          <p:nvPr/>
        </p:nvGrpSpPr>
        <p:grpSpPr>
          <a:xfrm>
            <a:off x="1080525" y="1906121"/>
            <a:ext cx="6794606" cy="1416186"/>
            <a:chOff x="974650" y="3428998"/>
            <a:chExt cx="7511805" cy="1600872"/>
          </a:xfrm>
        </p:grpSpPr>
        <p:grpSp>
          <p:nvGrpSpPr>
            <p:cNvPr id="43" name="Group 42">
              <a:extLst>
                <a:ext uri="{FF2B5EF4-FFF2-40B4-BE49-F238E27FC236}">
                  <a16:creationId xmlns:a16="http://schemas.microsoft.com/office/drawing/2014/main" id="{F1EFFC2D-AF44-4D82-B9B4-4932D3FBF8FF}"/>
                </a:ext>
              </a:extLst>
            </p:cNvPr>
            <p:cNvGrpSpPr/>
            <p:nvPr/>
          </p:nvGrpSpPr>
          <p:grpSpPr>
            <a:xfrm>
              <a:off x="2595595" y="3589087"/>
              <a:ext cx="5890860" cy="1280697"/>
              <a:chOff x="2657344" y="3524343"/>
              <a:chExt cx="5356497" cy="1280697"/>
            </a:xfrm>
          </p:grpSpPr>
          <p:sp>
            <p:nvSpPr>
              <p:cNvPr id="48" name="Rectangle: Top Corners Rounded 47">
                <a:extLst>
                  <a:ext uri="{FF2B5EF4-FFF2-40B4-BE49-F238E27FC236}">
                    <a16:creationId xmlns:a16="http://schemas.microsoft.com/office/drawing/2014/main" id="{66F91034-0E5D-4C1C-88CB-406A2C13D795}"/>
                  </a:ext>
                </a:extLst>
              </p:cNvPr>
              <p:cNvSpPr/>
              <p:nvPr/>
            </p:nvSpPr>
            <p:spPr>
              <a:xfrm rot="5400000">
                <a:off x="4809063" y="1600263"/>
                <a:ext cx="1280697" cy="5128858"/>
              </a:xfrm>
              <a:prstGeom prst="round2SameRect">
                <a:avLst/>
              </a:prstGeom>
              <a:solidFill>
                <a:srgbClr val="00B0F0">
                  <a:alpha val="90000"/>
                </a:srgbClr>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49" name="Rectangle: Top Corners Rounded 4">
                <a:extLst>
                  <a:ext uri="{FF2B5EF4-FFF2-40B4-BE49-F238E27FC236}">
                    <a16:creationId xmlns:a16="http://schemas.microsoft.com/office/drawing/2014/main" id="{416F1C0C-3754-42D5-94BF-2572072DC82F}"/>
                  </a:ext>
                </a:extLst>
              </p:cNvPr>
              <p:cNvSpPr txBox="1"/>
              <p:nvPr/>
            </p:nvSpPr>
            <p:spPr>
              <a:xfrm>
                <a:off x="2657344" y="3596137"/>
                <a:ext cx="5066340" cy="115566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5730" tIns="62865" rIns="125730" bIns="62865" numCol="1" spcCol="1270" anchor="ctr" anchorCtr="0">
                <a:noAutofit/>
              </a:bodyPr>
              <a:lstStyle/>
              <a:p>
                <a:pPr marL="285750" lvl="1" indent="-285750" algn="l" defTabSz="1466850">
                  <a:lnSpc>
                    <a:spcPct val="90000"/>
                  </a:lnSpc>
                  <a:spcBef>
                    <a:spcPct val="0"/>
                  </a:spcBef>
                  <a:spcAft>
                    <a:spcPct val="15000"/>
                  </a:spcAft>
                  <a:buChar char="•"/>
                </a:pPr>
                <a:endParaRPr lang="en-US" sz="3300" kern="1200" dirty="0"/>
              </a:p>
              <a:p>
                <a:pPr marL="285750" lvl="1" indent="-285750" algn="l" defTabSz="1466850">
                  <a:lnSpc>
                    <a:spcPct val="90000"/>
                  </a:lnSpc>
                  <a:spcBef>
                    <a:spcPct val="0"/>
                  </a:spcBef>
                  <a:spcAft>
                    <a:spcPct val="15000"/>
                  </a:spcAft>
                  <a:buChar char="•"/>
                </a:pPr>
                <a:endParaRPr lang="en-US" sz="3300" kern="1200" dirty="0"/>
              </a:p>
            </p:txBody>
          </p:sp>
        </p:grpSp>
        <p:grpSp>
          <p:nvGrpSpPr>
            <p:cNvPr id="44" name="Group 43">
              <a:extLst>
                <a:ext uri="{FF2B5EF4-FFF2-40B4-BE49-F238E27FC236}">
                  <a16:creationId xmlns:a16="http://schemas.microsoft.com/office/drawing/2014/main" id="{D669AEDD-0310-441E-BD99-853E5045F31E}"/>
                </a:ext>
              </a:extLst>
            </p:cNvPr>
            <p:cNvGrpSpPr/>
            <p:nvPr/>
          </p:nvGrpSpPr>
          <p:grpSpPr>
            <a:xfrm>
              <a:off x="974650" y="3428998"/>
              <a:ext cx="1994060" cy="1600872"/>
              <a:chOff x="177618" y="3364255"/>
              <a:chExt cx="2884983" cy="1600872"/>
            </a:xfrm>
          </p:grpSpPr>
          <p:sp>
            <p:nvSpPr>
              <p:cNvPr id="46" name="Rectangle: Rounded Corners 45">
                <a:extLst>
                  <a:ext uri="{FF2B5EF4-FFF2-40B4-BE49-F238E27FC236}">
                    <a16:creationId xmlns:a16="http://schemas.microsoft.com/office/drawing/2014/main" id="{8852680F-7684-490B-804D-A3C351244C12}"/>
                  </a:ext>
                </a:extLst>
              </p:cNvPr>
              <p:cNvSpPr/>
              <p:nvPr/>
            </p:nvSpPr>
            <p:spPr>
              <a:xfrm>
                <a:off x="177618" y="3364255"/>
                <a:ext cx="2884983" cy="1600872"/>
              </a:xfrm>
              <a:prstGeom prst="roundRect">
                <a:avLst/>
              </a:prstGeom>
              <a:solidFill>
                <a:srgbClr val="0070C0"/>
              </a:solidFill>
              <a:ln>
                <a:solidFill>
                  <a:schemeClr val="tx1"/>
                </a:solidFill>
              </a:ln>
              <a:effectLst>
                <a:outerShdw blurRad="50800" dist="38100" dir="8100000" algn="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7" name="Rectangle: Rounded Corners 4">
                <a:extLst>
                  <a:ext uri="{FF2B5EF4-FFF2-40B4-BE49-F238E27FC236}">
                    <a16:creationId xmlns:a16="http://schemas.microsoft.com/office/drawing/2014/main" id="{C4BEA865-ED89-4DB2-BFE8-8B235E7F245F}"/>
                  </a:ext>
                </a:extLst>
              </p:cNvPr>
              <p:cNvSpPr txBox="1"/>
              <p:nvPr/>
            </p:nvSpPr>
            <p:spPr>
              <a:xfrm>
                <a:off x="457479" y="3442405"/>
                <a:ext cx="2349355" cy="144457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247650" tIns="123825" rIns="247650" bIns="123825" numCol="1" spcCol="1270" anchor="ctr" anchorCtr="0">
                <a:noAutofit/>
              </a:bodyPr>
              <a:lstStyle/>
              <a:p>
                <a:pPr marL="0" lvl="0" indent="0" algn="ctr" defTabSz="2889250">
                  <a:lnSpc>
                    <a:spcPct val="90000"/>
                  </a:lnSpc>
                  <a:spcBef>
                    <a:spcPct val="0"/>
                  </a:spcBef>
                  <a:spcAft>
                    <a:spcPct val="35000"/>
                  </a:spcAft>
                  <a:buNone/>
                </a:pPr>
                <a:r>
                  <a:rPr lang="en-US" sz="6500" kern="1200" dirty="0"/>
                  <a:t>#2</a:t>
                </a:r>
              </a:p>
            </p:txBody>
          </p:sp>
        </p:grpSp>
        <p:sp>
          <p:nvSpPr>
            <p:cNvPr id="45" name="TextBox 44">
              <a:extLst>
                <a:ext uri="{FF2B5EF4-FFF2-40B4-BE49-F238E27FC236}">
                  <a16:creationId xmlns:a16="http://schemas.microsoft.com/office/drawing/2014/main" id="{6FC7CDF7-DC96-4798-8101-8DD84E693739}"/>
                </a:ext>
              </a:extLst>
            </p:cNvPr>
            <p:cNvSpPr txBox="1"/>
            <p:nvPr/>
          </p:nvSpPr>
          <p:spPr>
            <a:xfrm>
              <a:off x="3539851" y="3629861"/>
              <a:ext cx="4745308" cy="1217699"/>
            </a:xfrm>
            <a:prstGeom prst="rect">
              <a:avLst/>
            </a:prstGeom>
            <a:noFill/>
          </p:spPr>
          <p:txBody>
            <a:bodyPr wrap="square" rtlCol="0">
              <a:spAutoFit/>
            </a:bodyPr>
            <a:lstStyle/>
            <a:p>
              <a:r>
                <a:rPr lang="en-US" sz="3200" dirty="0">
                  <a:solidFill>
                    <a:schemeClr val="bg1"/>
                  </a:solidFill>
                </a:rPr>
                <a:t>Remain hyper-current on all housing info</a:t>
              </a:r>
            </a:p>
          </p:txBody>
        </p:sp>
      </p:grpSp>
      <p:grpSp>
        <p:nvGrpSpPr>
          <p:cNvPr id="50" name="Group 49">
            <a:extLst>
              <a:ext uri="{FF2B5EF4-FFF2-40B4-BE49-F238E27FC236}">
                <a16:creationId xmlns:a16="http://schemas.microsoft.com/office/drawing/2014/main" id="{2384714D-0247-4A63-A781-02A561360EB9}"/>
              </a:ext>
            </a:extLst>
          </p:cNvPr>
          <p:cNvGrpSpPr/>
          <p:nvPr/>
        </p:nvGrpSpPr>
        <p:grpSpPr>
          <a:xfrm>
            <a:off x="1118623" y="3409570"/>
            <a:ext cx="6794605" cy="1416186"/>
            <a:chOff x="974650" y="3428998"/>
            <a:chExt cx="7511804" cy="1600872"/>
          </a:xfrm>
        </p:grpSpPr>
        <p:grpSp>
          <p:nvGrpSpPr>
            <p:cNvPr id="51" name="Group 50">
              <a:extLst>
                <a:ext uri="{FF2B5EF4-FFF2-40B4-BE49-F238E27FC236}">
                  <a16:creationId xmlns:a16="http://schemas.microsoft.com/office/drawing/2014/main" id="{A6C5DA47-E52D-4064-A420-AD0F2ECE8FAF}"/>
                </a:ext>
              </a:extLst>
            </p:cNvPr>
            <p:cNvGrpSpPr/>
            <p:nvPr/>
          </p:nvGrpSpPr>
          <p:grpSpPr>
            <a:xfrm>
              <a:off x="2671282" y="3556277"/>
              <a:ext cx="5815172" cy="1313507"/>
              <a:chOff x="2726166" y="3491533"/>
              <a:chExt cx="5287675" cy="1313507"/>
            </a:xfrm>
          </p:grpSpPr>
          <p:sp>
            <p:nvSpPr>
              <p:cNvPr id="56" name="Rectangle: Top Corners Rounded 55">
                <a:extLst>
                  <a:ext uri="{FF2B5EF4-FFF2-40B4-BE49-F238E27FC236}">
                    <a16:creationId xmlns:a16="http://schemas.microsoft.com/office/drawing/2014/main" id="{BB234A78-AEB9-4855-9799-7DBBBF7CB17C}"/>
                  </a:ext>
                </a:extLst>
              </p:cNvPr>
              <p:cNvSpPr/>
              <p:nvPr/>
            </p:nvSpPr>
            <p:spPr>
              <a:xfrm rot="5400000">
                <a:off x="4809063" y="1600263"/>
                <a:ext cx="1280697" cy="5128858"/>
              </a:xfrm>
              <a:prstGeom prst="round2SameRect">
                <a:avLst/>
              </a:prstGeom>
              <a:solidFill>
                <a:srgbClr val="00B0F0">
                  <a:alpha val="90000"/>
                </a:srgbClr>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57" name="Rectangle: Top Corners Rounded 4">
                <a:extLst>
                  <a:ext uri="{FF2B5EF4-FFF2-40B4-BE49-F238E27FC236}">
                    <a16:creationId xmlns:a16="http://schemas.microsoft.com/office/drawing/2014/main" id="{C5E7C637-AF1F-44E2-AE06-6F0B87761B52}"/>
                  </a:ext>
                </a:extLst>
              </p:cNvPr>
              <p:cNvSpPr txBox="1"/>
              <p:nvPr/>
            </p:nvSpPr>
            <p:spPr>
              <a:xfrm>
                <a:off x="2726166" y="3491533"/>
                <a:ext cx="5066340" cy="115566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5730" tIns="62865" rIns="125730" bIns="62865" numCol="1" spcCol="1270" anchor="ctr" anchorCtr="0">
                <a:noAutofit/>
              </a:bodyPr>
              <a:lstStyle/>
              <a:p>
                <a:pPr marL="285750" lvl="1" indent="-285750" algn="l" defTabSz="1466850">
                  <a:lnSpc>
                    <a:spcPct val="90000"/>
                  </a:lnSpc>
                  <a:spcBef>
                    <a:spcPct val="0"/>
                  </a:spcBef>
                  <a:spcAft>
                    <a:spcPct val="15000"/>
                  </a:spcAft>
                  <a:buChar char="•"/>
                </a:pPr>
                <a:endParaRPr lang="en-US" sz="3300" kern="1200" dirty="0"/>
              </a:p>
              <a:p>
                <a:pPr marL="285750" lvl="1" indent="-285750" algn="l" defTabSz="1466850">
                  <a:lnSpc>
                    <a:spcPct val="90000"/>
                  </a:lnSpc>
                  <a:spcBef>
                    <a:spcPct val="0"/>
                  </a:spcBef>
                  <a:spcAft>
                    <a:spcPct val="15000"/>
                  </a:spcAft>
                  <a:buChar char="•"/>
                </a:pPr>
                <a:endParaRPr lang="en-US" sz="3300" kern="1200" dirty="0"/>
              </a:p>
            </p:txBody>
          </p:sp>
        </p:grpSp>
        <p:grpSp>
          <p:nvGrpSpPr>
            <p:cNvPr id="52" name="Group 51">
              <a:extLst>
                <a:ext uri="{FF2B5EF4-FFF2-40B4-BE49-F238E27FC236}">
                  <a16:creationId xmlns:a16="http://schemas.microsoft.com/office/drawing/2014/main" id="{755BF933-5509-47C7-A474-C4974EC4F25B}"/>
                </a:ext>
              </a:extLst>
            </p:cNvPr>
            <p:cNvGrpSpPr/>
            <p:nvPr/>
          </p:nvGrpSpPr>
          <p:grpSpPr>
            <a:xfrm>
              <a:off x="974650" y="3428998"/>
              <a:ext cx="1994060" cy="1600872"/>
              <a:chOff x="177618" y="3364255"/>
              <a:chExt cx="2884983" cy="1600872"/>
            </a:xfrm>
          </p:grpSpPr>
          <p:sp>
            <p:nvSpPr>
              <p:cNvPr id="54" name="Rectangle: Rounded Corners 53">
                <a:extLst>
                  <a:ext uri="{FF2B5EF4-FFF2-40B4-BE49-F238E27FC236}">
                    <a16:creationId xmlns:a16="http://schemas.microsoft.com/office/drawing/2014/main" id="{1BEA3BEA-DAF8-45B1-9486-072D6C4FF221}"/>
                  </a:ext>
                </a:extLst>
              </p:cNvPr>
              <p:cNvSpPr/>
              <p:nvPr/>
            </p:nvSpPr>
            <p:spPr>
              <a:xfrm>
                <a:off x="177618" y="3364255"/>
                <a:ext cx="2884983" cy="1600872"/>
              </a:xfrm>
              <a:prstGeom prst="roundRect">
                <a:avLst/>
              </a:prstGeom>
              <a:solidFill>
                <a:srgbClr val="0070C0"/>
              </a:solidFill>
              <a:ln>
                <a:solidFill>
                  <a:schemeClr val="tx1"/>
                </a:solidFill>
              </a:ln>
              <a:effectLst>
                <a:outerShdw blurRad="50800" dist="38100" dir="8100000" algn="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5" name="Rectangle: Rounded Corners 4">
                <a:extLst>
                  <a:ext uri="{FF2B5EF4-FFF2-40B4-BE49-F238E27FC236}">
                    <a16:creationId xmlns:a16="http://schemas.microsoft.com/office/drawing/2014/main" id="{659ED0A1-6453-431E-89DD-3C23CA1C97A4}"/>
                  </a:ext>
                </a:extLst>
              </p:cNvPr>
              <p:cNvSpPr txBox="1"/>
              <p:nvPr/>
            </p:nvSpPr>
            <p:spPr>
              <a:xfrm>
                <a:off x="457479" y="3442405"/>
                <a:ext cx="2349355" cy="144457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247650" tIns="123825" rIns="247650" bIns="123825" numCol="1" spcCol="1270" anchor="ctr" anchorCtr="0">
                <a:noAutofit/>
              </a:bodyPr>
              <a:lstStyle/>
              <a:p>
                <a:pPr marL="0" lvl="0" indent="0" algn="ctr" defTabSz="2889250">
                  <a:lnSpc>
                    <a:spcPct val="90000"/>
                  </a:lnSpc>
                  <a:spcBef>
                    <a:spcPct val="0"/>
                  </a:spcBef>
                  <a:spcAft>
                    <a:spcPct val="35000"/>
                  </a:spcAft>
                  <a:buNone/>
                </a:pPr>
                <a:r>
                  <a:rPr lang="en-US" sz="6500" kern="1200" dirty="0"/>
                  <a:t>#3</a:t>
                </a:r>
              </a:p>
            </p:txBody>
          </p:sp>
        </p:grpSp>
        <p:sp>
          <p:nvSpPr>
            <p:cNvPr id="53" name="TextBox 52">
              <a:extLst>
                <a:ext uri="{FF2B5EF4-FFF2-40B4-BE49-F238E27FC236}">
                  <a16:creationId xmlns:a16="http://schemas.microsoft.com/office/drawing/2014/main" id="{904D44EE-3E88-4D2D-8D2F-1B85635FD03A}"/>
                </a:ext>
              </a:extLst>
            </p:cNvPr>
            <p:cNvSpPr txBox="1"/>
            <p:nvPr/>
          </p:nvSpPr>
          <p:spPr>
            <a:xfrm>
              <a:off x="3497730" y="3617569"/>
              <a:ext cx="4745309" cy="1217699"/>
            </a:xfrm>
            <a:prstGeom prst="rect">
              <a:avLst/>
            </a:prstGeom>
            <a:noFill/>
          </p:spPr>
          <p:txBody>
            <a:bodyPr wrap="square" rtlCol="0">
              <a:spAutoFit/>
            </a:bodyPr>
            <a:lstStyle/>
            <a:p>
              <a:r>
                <a:rPr lang="en-US" sz="3200" dirty="0">
                  <a:solidFill>
                    <a:schemeClr val="bg1"/>
                  </a:solidFill>
                </a:rPr>
                <a:t>Mix micro data with your macro data</a:t>
              </a:r>
            </a:p>
          </p:txBody>
        </p:sp>
      </p:grpSp>
      <p:grpSp>
        <p:nvGrpSpPr>
          <p:cNvPr id="58" name="Group 57">
            <a:extLst>
              <a:ext uri="{FF2B5EF4-FFF2-40B4-BE49-F238E27FC236}">
                <a16:creationId xmlns:a16="http://schemas.microsoft.com/office/drawing/2014/main" id="{E12E64AB-B7DF-4C76-BF00-9FA8965452A6}"/>
              </a:ext>
            </a:extLst>
          </p:cNvPr>
          <p:cNvGrpSpPr/>
          <p:nvPr/>
        </p:nvGrpSpPr>
        <p:grpSpPr>
          <a:xfrm>
            <a:off x="1118623" y="4913020"/>
            <a:ext cx="6794605" cy="1416186"/>
            <a:chOff x="974650" y="3428998"/>
            <a:chExt cx="7511804" cy="1600872"/>
          </a:xfrm>
        </p:grpSpPr>
        <p:grpSp>
          <p:nvGrpSpPr>
            <p:cNvPr id="59" name="Group 58">
              <a:extLst>
                <a:ext uri="{FF2B5EF4-FFF2-40B4-BE49-F238E27FC236}">
                  <a16:creationId xmlns:a16="http://schemas.microsoft.com/office/drawing/2014/main" id="{8D25F131-5ED2-4C4C-B59E-1862F754D836}"/>
                </a:ext>
              </a:extLst>
            </p:cNvPr>
            <p:cNvGrpSpPr/>
            <p:nvPr/>
          </p:nvGrpSpPr>
          <p:grpSpPr>
            <a:xfrm>
              <a:off x="2671282" y="3556277"/>
              <a:ext cx="5815172" cy="1313507"/>
              <a:chOff x="2726166" y="3491533"/>
              <a:chExt cx="5287675" cy="1313507"/>
            </a:xfrm>
          </p:grpSpPr>
          <p:sp>
            <p:nvSpPr>
              <p:cNvPr id="64" name="Rectangle: Top Corners Rounded 63">
                <a:extLst>
                  <a:ext uri="{FF2B5EF4-FFF2-40B4-BE49-F238E27FC236}">
                    <a16:creationId xmlns:a16="http://schemas.microsoft.com/office/drawing/2014/main" id="{544FE1DF-07AB-4FAE-A2FA-61E081F94435}"/>
                  </a:ext>
                </a:extLst>
              </p:cNvPr>
              <p:cNvSpPr/>
              <p:nvPr/>
            </p:nvSpPr>
            <p:spPr>
              <a:xfrm rot="5400000">
                <a:off x="4809063" y="1600263"/>
                <a:ext cx="1280697" cy="5128858"/>
              </a:xfrm>
              <a:prstGeom prst="round2SameRect">
                <a:avLst/>
              </a:prstGeom>
              <a:solidFill>
                <a:srgbClr val="00B0F0">
                  <a:alpha val="90000"/>
                </a:srgbClr>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65" name="Rectangle: Top Corners Rounded 4">
                <a:extLst>
                  <a:ext uri="{FF2B5EF4-FFF2-40B4-BE49-F238E27FC236}">
                    <a16:creationId xmlns:a16="http://schemas.microsoft.com/office/drawing/2014/main" id="{69839104-174C-4034-9058-A21E7D01056D}"/>
                  </a:ext>
                </a:extLst>
              </p:cNvPr>
              <p:cNvSpPr txBox="1"/>
              <p:nvPr/>
            </p:nvSpPr>
            <p:spPr>
              <a:xfrm>
                <a:off x="2726166" y="3491533"/>
                <a:ext cx="5066340" cy="115566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5730" tIns="62865" rIns="125730" bIns="62865" numCol="1" spcCol="1270" anchor="ctr" anchorCtr="0">
                <a:noAutofit/>
              </a:bodyPr>
              <a:lstStyle/>
              <a:p>
                <a:pPr marL="285750" lvl="1" indent="-285750" algn="l" defTabSz="1466850">
                  <a:lnSpc>
                    <a:spcPct val="90000"/>
                  </a:lnSpc>
                  <a:spcBef>
                    <a:spcPct val="0"/>
                  </a:spcBef>
                  <a:spcAft>
                    <a:spcPct val="15000"/>
                  </a:spcAft>
                  <a:buChar char="•"/>
                </a:pPr>
                <a:endParaRPr lang="en-US" sz="3300" kern="1200" dirty="0"/>
              </a:p>
              <a:p>
                <a:pPr marL="285750" lvl="1" indent="-285750" algn="l" defTabSz="1466850">
                  <a:lnSpc>
                    <a:spcPct val="90000"/>
                  </a:lnSpc>
                  <a:spcBef>
                    <a:spcPct val="0"/>
                  </a:spcBef>
                  <a:spcAft>
                    <a:spcPct val="15000"/>
                  </a:spcAft>
                  <a:buChar char="•"/>
                </a:pPr>
                <a:endParaRPr lang="en-US" sz="3300" kern="1200" dirty="0"/>
              </a:p>
            </p:txBody>
          </p:sp>
        </p:grpSp>
        <p:grpSp>
          <p:nvGrpSpPr>
            <p:cNvPr id="60" name="Group 59">
              <a:extLst>
                <a:ext uri="{FF2B5EF4-FFF2-40B4-BE49-F238E27FC236}">
                  <a16:creationId xmlns:a16="http://schemas.microsoft.com/office/drawing/2014/main" id="{AD7C7D70-6FEF-498A-BC17-0A77BF92D4EA}"/>
                </a:ext>
              </a:extLst>
            </p:cNvPr>
            <p:cNvGrpSpPr/>
            <p:nvPr/>
          </p:nvGrpSpPr>
          <p:grpSpPr>
            <a:xfrm>
              <a:off x="974650" y="3428998"/>
              <a:ext cx="1994060" cy="1600872"/>
              <a:chOff x="177618" y="3364255"/>
              <a:chExt cx="2884983" cy="1600872"/>
            </a:xfrm>
          </p:grpSpPr>
          <p:sp>
            <p:nvSpPr>
              <p:cNvPr id="62" name="Rectangle: Rounded Corners 61">
                <a:extLst>
                  <a:ext uri="{FF2B5EF4-FFF2-40B4-BE49-F238E27FC236}">
                    <a16:creationId xmlns:a16="http://schemas.microsoft.com/office/drawing/2014/main" id="{2492CFA5-780E-42C8-B661-CF0B9FE50D61}"/>
                  </a:ext>
                </a:extLst>
              </p:cNvPr>
              <p:cNvSpPr/>
              <p:nvPr/>
            </p:nvSpPr>
            <p:spPr>
              <a:xfrm>
                <a:off x="177618" y="3364255"/>
                <a:ext cx="2884983" cy="1600872"/>
              </a:xfrm>
              <a:prstGeom prst="roundRect">
                <a:avLst/>
              </a:prstGeom>
              <a:solidFill>
                <a:srgbClr val="0070C0"/>
              </a:solidFill>
              <a:ln>
                <a:solidFill>
                  <a:schemeClr val="tx1"/>
                </a:solidFill>
              </a:ln>
              <a:effectLst>
                <a:outerShdw blurRad="50800" dist="38100" dir="10800000" algn="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3" name="Rectangle: Rounded Corners 4">
                <a:extLst>
                  <a:ext uri="{FF2B5EF4-FFF2-40B4-BE49-F238E27FC236}">
                    <a16:creationId xmlns:a16="http://schemas.microsoft.com/office/drawing/2014/main" id="{478B5ABA-E83E-462B-9950-EC4011AAD993}"/>
                  </a:ext>
                </a:extLst>
              </p:cNvPr>
              <p:cNvSpPr txBox="1"/>
              <p:nvPr/>
            </p:nvSpPr>
            <p:spPr>
              <a:xfrm>
                <a:off x="457479" y="3442405"/>
                <a:ext cx="2349355" cy="144457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247650" tIns="123825" rIns="247650" bIns="123825" numCol="1" spcCol="1270" anchor="ctr" anchorCtr="0">
                <a:noAutofit/>
              </a:bodyPr>
              <a:lstStyle/>
              <a:p>
                <a:pPr marL="0" lvl="0" indent="0" algn="ctr" defTabSz="2889250">
                  <a:lnSpc>
                    <a:spcPct val="90000"/>
                  </a:lnSpc>
                  <a:spcBef>
                    <a:spcPct val="0"/>
                  </a:spcBef>
                  <a:spcAft>
                    <a:spcPct val="35000"/>
                  </a:spcAft>
                  <a:buNone/>
                </a:pPr>
                <a:r>
                  <a:rPr lang="en-US" sz="6500" kern="1200" dirty="0"/>
                  <a:t>#4</a:t>
                </a:r>
              </a:p>
            </p:txBody>
          </p:sp>
        </p:grpSp>
        <p:sp>
          <p:nvSpPr>
            <p:cNvPr id="61" name="TextBox 60">
              <a:extLst>
                <a:ext uri="{FF2B5EF4-FFF2-40B4-BE49-F238E27FC236}">
                  <a16:creationId xmlns:a16="http://schemas.microsoft.com/office/drawing/2014/main" id="{F7FB0E51-ADDD-4491-8176-61BD7BAB28CF}"/>
                </a:ext>
              </a:extLst>
            </p:cNvPr>
            <p:cNvSpPr txBox="1"/>
            <p:nvPr/>
          </p:nvSpPr>
          <p:spPr>
            <a:xfrm>
              <a:off x="3497731" y="3604160"/>
              <a:ext cx="4937170" cy="1182907"/>
            </a:xfrm>
            <a:prstGeom prst="rect">
              <a:avLst/>
            </a:prstGeom>
            <a:noFill/>
          </p:spPr>
          <p:txBody>
            <a:bodyPr wrap="square" rtlCol="0">
              <a:spAutoFit/>
            </a:bodyPr>
            <a:lstStyle/>
            <a:p>
              <a:r>
                <a:rPr lang="en-US" sz="3100" dirty="0">
                  <a:solidFill>
                    <a:schemeClr val="bg1"/>
                  </a:solidFill>
                </a:rPr>
                <a:t>Use VIDEOS on Social Media &amp; ZOOM Meetings!</a:t>
              </a:r>
            </a:p>
          </p:txBody>
        </p:sp>
      </p:grpSp>
    </p:spTree>
    <p:extLst>
      <p:ext uri="{BB962C8B-B14F-4D97-AF65-F5344CB8AC3E}">
        <p14:creationId xmlns:p14="http://schemas.microsoft.com/office/powerpoint/2010/main" val="2245000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fade">
                                      <p:cBhvr>
                                        <p:cTn id="12" dur="500"/>
                                        <p:tgtEl>
                                          <p:spTgt spid="5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8"/>
                                        </p:tgtEl>
                                        <p:attrNameLst>
                                          <p:attrName>style.visibility</p:attrName>
                                        </p:attrNameLst>
                                      </p:cBhvr>
                                      <p:to>
                                        <p:strVal val="visible"/>
                                      </p:to>
                                    </p:set>
                                    <p:animEffect transition="in" filter="fade">
                                      <p:cBhvr>
                                        <p:cTn id="17"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EEE7E54-774B-5449-AFEA-02344E512111}"/>
              </a:ext>
            </a:extLst>
          </p:cNvPr>
          <p:cNvSpPr/>
          <p:nvPr/>
        </p:nvSpPr>
        <p:spPr>
          <a:xfrm>
            <a:off x="0" y="-1"/>
            <a:ext cx="9144000" cy="6858001"/>
          </a:xfrm>
          <a:prstGeom prst="rect">
            <a:avLst/>
          </a:prstGeom>
          <a:solidFill>
            <a:srgbClr val="3348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screenshot of a cell phone&#10;&#10;Description automatically generated">
            <a:extLst>
              <a:ext uri="{FF2B5EF4-FFF2-40B4-BE49-F238E27FC236}">
                <a16:creationId xmlns:a16="http://schemas.microsoft.com/office/drawing/2014/main" id="{3A725623-365F-6144-8E81-EAD540DA60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716" y="0"/>
            <a:ext cx="8074568" cy="6858000"/>
          </a:xfrm>
          <a:prstGeom prst="rect">
            <a:avLst/>
          </a:prstGeom>
        </p:spPr>
      </p:pic>
    </p:spTree>
    <p:extLst>
      <p:ext uri="{BB962C8B-B14F-4D97-AF65-F5344CB8AC3E}">
        <p14:creationId xmlns:p14="http://schemas.microsoft.com/office/powerpoint/2010/main" val="1783982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17D03CA-38E4-8542-80B2-CDBDA3A34C13}"/>
              </a:ext>
            </a:extLst>
          </p:cNvPr>
          <p:cNvSpPr/>
          <p:nvPr/>
        </p:nvSpPr>
        <p:spPr>
          <a:xfrm>
            <a:off x="0" y="-1"/>
            <a:ext cx="9144000" cy="6858001"/>
          </a:xfrm>
          <a:prstGeom prst="rect">
            <a:avLst/>
          </a:prstGeom>
          <a:solidFill>
            <a:srgbClr val="3348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creenshot of a cell phone&#10;&#10;Description automatically generated">
            <a:extLst>
              <a:ext uri="{FF2B5EF4-FFF2-40B4-BE49-F238E27FC236}">
                <a16:creationId xmlns:a16="http://schemas.microsoft.com/office/drawing/2014/main" id="{DD3EE57B-55DD-2549-A8DC-4ADA6865D7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716" y="0"/>
            <a:ext cx="8074568" cy="6858000"/>
          </a:xfrm>
          <a:prstGeom prst="rect">
            <a:avLst/>
          </a:prstGeom>
        </p:spPr>
      </p:pic>
    </p:spTree>
    <p:extLst>
      <p:ext uri="{BB962C8B-B14F-4D97-AF65-F5344CB8AC3E}">
        <p14:creationId xmlns:p14="http://schemas.microsoft.com/office/powerpoint/2010/main" val="17330801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429E617-D003-4535-892F-9939D98B88C9}"/>
              </a:ext>
            </a:extLst>
          </p:cNvPr>
          <p:cNvSpPr/>
          <p:nvPr/>
        </p:nvSpPr>
        <p:spPr>
          <a:xfrm>
            <a:off x="0" y="-1"/>
            <a:ext cx="9144000" cy="6858001"/>
          </a:xfrm>
          <a:prstGeom prst="rect">
            <a:avLst/>
          </a:prstGeom>
          <a:solidFill>
            <a:srgbClr val="3348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E2E268B-50CA-4BFC-B485-4F7BFADFFF4E}"/>
              </a:ext>
            </a:extLst>
          </p:cNvPr>
          <p:cNvSpPr txBox="1"/>
          <p:nvPr/>
        </p:nvSpPr>
        <p:spPr>
          <a:xfrm>
            <a:off x="965051" y="2497975"/>
            <a:ext cx="7213898" cy="1862048"/>
          </a:xfrm>
          <a:prstGeom prst="rect">
            <a:avLst/>
          </a:prstGeom>
          <a:noFill/>
        </p:spPr>
        <p:txBody>
          <a:bodyPr wrap="none" rtlCol="0">
            <a:spAutoFit/>
          </a:bodyPr>
          <a:lstStyle/>
          <a:p>
            <a:r>
              <a:rPr lang="en-US" sz="11500" dirty="0">
                <a:solidFill>
                  <a:schemeClr val="bg1"/>
                </a:solidFill>
              </a:rPr>
              <a:t>Try</a:t>
            </a:r>
            <a:r>
              <a:rPr lang="en-US" sz="11500" dirty="0">
                <a:solidFill>
                  <a:srgbClr val="00B0F0"/>
                </a:solidFill>
              </a:rPr>
              <a:t>KCM</a:t>
            </a:r>
            <a:r>
              <a:rPr lang="en-US" sz="9600" dirty="0">
                <a:solidFill>
                  <a:schemeClr val="bg1"/>
                </a:solidFill>
              </a:rPr>
              <a:t>.com</a:t>
            </a:r>
            <a:endParaRPr lang="en-US" sz="11500" dirty="0">
              <a:solidFill>
                <a:schemeClr val="bg1"/>
              </a:solidFill>
            </a:endParaRPr>
          </a:p>
        </p:txBody>
      </p:sp>
    </p:spTree>
    <p:extLst>
      <p:ext uri="{BB962C8B-B14F-4D97-AF65-F5344CB8AC3E}">
        <p14:creationId xmlns:p14="http://schemas.microsoft.com/office/powerpoint/2010/main" val="25593012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7078EC-E414-4FEA-AD69-443B628F30BD}"/>
              </a:ext>
            </a:extLst>
          </p:cNvPr>
          <p:cNvSpPr/>
          <p:nvPr/>
        </p:nvSpPr>
        <p:spPr>
          <a:xfrm>
            <a:off x="0" y="-15153"/>
            <a:ext cx="9144000" cy="6873153"/>
          </a:xfrm>
          <a:prstGeom prst="rect">
            <a:avLst/>
          </a:prstGeom>
          <a:solidFill>
            <a:srgbClr val="3348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ABA86D6F-93FB-431F-AA41-61586DBEED5E}"/>
              </a:ext>
            </a:extLst>
          </p:cNvPr>
          <p:cNvSpPr txBox="1"/>
          <p:nvPr/>
        </p:nvSpPr>
        <p:spPr>
          <a:xfrm>
            <a:off x="1346187" y="4497049"/>
            <a:ext cx="1448538" cy="1446550"/>
          </a:xfrm>
          <a:prstGeom prst="rect">
            <a:avLst/>
          </a:prstGeom>
          <a:noFill/>
        </p:spPr>
        <p:txBody>
          <a:bodyPr wrap="none" rtlCol="0">
            <a:spAutoFit/>
          </a:bodyPr>
          <a:lstStyle/>
          <a:p>
            <a:r>
              <a:rPr lang="en-US" sz="8800" dirty="0">
                <a:solidFill>
                  <a:schemeClr val="bg1"/>
                </a:solidFill>
              </a:rPr>
              <a:t>‘V’</a:t>
            </a:r>
          </a:p>
        </p:txBody>
      </p:sp>
      <p:sp>
        <p:nvSpPr>
          <p:cNvPr id="4" name="TextBox 3">
            <a:extLst>
              <a:ext uri="{FF2B5EF4-FFF2-40B4-BE49-F238E27FC236}">
                <a16:creationId xmlns:a16="http://schemas.microsoft.com/office/drawing/2014/main" id="{3012C432-BA1D-4A55-AA44-53B3E2DC84DB}"/>
              </a:ext>
            </a:extLst>
          </p:cNvPr>
          <p:cNvSpPr txBox="1"/>
          <p:nvPr/>
        </p:nvSpPr>
        <p:spPr>
          <a:xfrm>
            <a:off x="697221" y="406568"/>
            <a:ext cx="3874779" cy="1015663"/>
          </a:xfrm>
          <a:prstGeom prst="rect">
            <a:avLst/>
          </a:prstGeom>
          <a:noFill/>
        </p:spPr>
        <p:txBody>
          <a:bodyPr wrap="none" rtlCol="0">
            <a:spAutoFit/>
          </a:bodyPr>
          <a:lstStyle/>
          <a:p>
            <a:r>
              <a:rPr lang="en-US" sz="6000" dirty="0">
                <a:solidFill>
                  <a:schemeClr val="bg1"/>
                </a:solidFill>
              </a:rPr>
              <a:t>Check Mark</a:t>
            </a:r>
          </a:p>
        </p:txBody>
      </p:sp>
      <p:sp>
        <p:nvSpPr>
          <p:cNvPr id="6" name="TextBox 5">
            <a:extLst>
              <a:ext uri="{FF2B5EF4-FFF2-40B4-BE49-F238E27FC236}">
                <a16:creationId xmlns:a16="http://schemas.microsoft.com/office/drawing/2014/main" id="{24166470-C95E-44BA-9F6D-AFA1F3E3C9EA}"/>
              </a:ext>
            </a:extLst>
          </p:cNvPr>
          <p:cNvSpPr txBox="1"/>
          <p:nvPr/>
        </p:nvSpPr>
        <p:spPr>
          <a:xfrm>
            <a:off x="3033849" y="1360437"/>
            <a:ext cx="1765612" cy="1446550"/>
          </a:xfrm>
          <a:prstGeom prst="rect">
            <a:avLst/>
          </a:prstGeom>
          <a:noFill/>
        </p:spPr>
        <p:txBody>
          <a:bodyPr wrap="none" rtlCol="0">
            <a:spAutoFit/>
          </a:bodyPr>
          <a:lstStyle/>
          <a:p>
            <a:r>
              <a:rPr lang="en-US" sz="8800" dirty="0">
                <a:solidFill>
                  <a:schemeClr val="bg1"/>
                </a:solidFill>
              </a:rPr>
              <a:t>‘W’</a:t>
            </a:r>
          </a:p>
        </p:txBody>
      </p:sp>
      <p:sp>
        <p:nvSpPr>
          <p:cNvPr id="7" name="TextBox 6">
            <a:extLst>
              <a:ext uri="{FF2B5EF4-FFF2-40B4-BE49-F238E27FC236}">
                <a16:creationId xmlns:a16="http://schemas.microsoft.com/office/drawing/2014/main" id="{592FE511-2720-415F-B131-2784ABCB20D3}"/>
              </a:ext>
            </a:extLst>
          </p:cNvPr>
          <p:cNvSpPr txBox="1"/>
          <p:nvPr/>
        </p:nvSpPr>
        <p:spPr>
          <a:xfrm>
            <a:off x="7490310" y="3773774"/>
            <a:ext cx="1473480" cy="1446550"/>
          </a:xfrm>
          <a:prstGeom prst="rect">
            <a:avLst/>
          </a:prstGeom>
          <a:noFill/>
        </p:spPr>
        <p:txBody>
          <a:bodyPr wrap="none" rtlCol="0">
            <a:spAutoFit/>
          </a:bodyPr>
          <a:lstStyle/>
          <a:p>
            <a:r>
              <a:rPr lang="en-US" sz="8800" dirty="0">
                <a:solidFill>
                  <a:schemeClr val="bg1"/>
                </a:solidFill>
              </a:rPr>
              <a:t>‘U’</a:t>
            </a:r>
          </a:p>
        </p:txBody>
      </p:sp>
      <p:sp>
        <p:nvSpPr>
          <p:cNvPr id="8" name="TextBox 7">
            <a:extLst>
              <a:ext uri="{FF2B5EF4-FFF2-40B4-BE49-F238E27FC236}">
                <a16:creationId xmlns:a16="http://schemas.microsoft.com/office/drawing/2014/main" id="{C70B7D81-515B-41E6-9271-CFD7BA294C73}"/>
              </a:ext>
            </a:extLst>
          </p:cNvPr>
          <p:cNvSpPr txBox="1"/>
          <p:nvPr/>
        </p:nvSpPr>
        <p:spPr>
          <a:xfrm>
            <a:off x="6475107" y="984718"/>
            <a:ext cx="1410964" cy="1015663"/>
          </a:xfrm>
          <a:prstGeom prst="rect">
            <a:avLst/>
          </a:prstGeom>
          <a:noFill/>
        </p:spPr>
        <p:txBody>
          <a:bodyPr wrap="none" rtlCol="0">
            <a:spAutoFit/>
          </a:bodyPr>
          <a:lstStyle/>
          <a:p>
            <a:r>
              <a:rPr lang="en-US" sz="6000" dirty="0">
                <a:solidFill>
                  <a:schemeClr val="bg1"/>
                </a:solidFill>
              </a:rPr>
              <a:t>Tick</a:t>
            </a:r>
          </a:p>
        </p:txBody>
      </p:sp>
      <p:sp>
        <p:nvSpPr>
          <p:cNvPr id="9" name="TextBox 8">
            <a:extLst>
              <a:ext uri="{FF2B5EF4-FFF2-40B4-BE49-F238E27FC236}">
                <a16:creationId xmlns:a16="http://schemas.microsoft.com/office/drawing/2014/main" id="{1FEDE688-3881-4ACE-9F0F-7129C7B580C2}"/>
              </a:ext>
            </a:extLst>
          </p:cNvPr>
          <p:cNvSpPr txBox="1"/>
          <p:nvPr/>
        </p:nvSpPr>
        <p:spPr>
          <a:xfrm>
            <a:off x="3843076" y="5220324"/>
            <a:ext cx="4147417" cy="1015663"/>
          </a:xfrm>
          <a:prstGeom prst="rect">
            <a:avLst/>
          </a:prstGeom>
          <a:noFill/>
        </p:spPr>
        <p:txBody>
          <a:bodyPr wrap="none" rtlCol="0">
            <a:spAutoFit/>
          </a:bodyPr>
          <a:lstStyle/>
          <a:p>
            <a:r>
              <a:rPr lang="en-US" sz="6000" dirty="0">
                <a:solidFill>
                  <a:schemeClr val="bg1"/>
                </a:solidFill>
              </a:rPr>
              <a:t>Nike Swoosh</a:t>
            </a:r>
          </a:p>
        </p:txBody>
      </p:sp>
      <p:sp>
        <p:nvSpPr>
          <p:cNvPr id="10" name="TextBox 9">
            <a:extLst>
              <a:ext uri="{FF2B5EF4-FFF2-40B4-BE49-F238E27FC236}">
                <a16:creationId xmlns:a16="http://schemas.microsoft.com/office/drawing/2014/main" id="{42D06C71-A4E6-4741-9F4A-D9119A009E4D}"/>
              </a:ext>
            </a:extLst>
          </p:cNvPr>
          <p:cNvSpPr txBox="1"/>
          <p:nvPr/>
        </p:nvSpPr>
        <p:spPr>
          <a:xfrm>
            <a:off x="1134649" y="2690573"/>
            <a:ext cx="7077707" cy="1446550"/>
          </a:xfrm>
          <a:prstGeom prst="rect">
            <a:avLst/>
          </a:prstGeom>
          <a:noFill/>
        </p:spPr>
        <p:txBody>
          <a:bodyPr wrap="none" rtlCol="0">
            <a:spAutoFit/>
          </a:bodyPr>
          <a:lstStyle/>
          <a:p>
            <a:r>
              <a:rPr lang="en-US" sz="8800" dirty="0">
                <a:solidFill>
                  <a:schemeClr val="bg1"/>
                </a:solidFill>
              </a:rPr>
              <a:t>“The Flying W”</a:t>
            </a:r>
          </a:p>
        </p:txBody>
      </p:sp>
    </p:spTree>
    <p:extLst>
      <p:ext uri="{BB962C8B-B14F-4D97-AF65-F5344CB8AC3E}">
        <p14:creationId xmlns:p14="http://schemas.microsoft.com/office/powerpoint/2010/main" val="11114755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927497-E872-466E-A584-EEC49F56FD58}"/>
              </a:ext>
            </a:extLst>
          </p:cNvPr>
          <p:cNvSpPr/>
          <p:nvPr/>
        </p:nvSpPr>
        <p:spPr>
          <a:xfrm>
            <a:off x="0" y="0"/>
            <a:ext cx="9144000" cy="6858000"/>
          </a:xfrm>
          <a:prstGeom prst="rect">
            <a:avLst/>
          </a:prstGeom>
          <a:solidFill>
            <a:srgbClr val="3348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116BC0A-F100-489F-902C-57201B77196E}"/>
              </a:ext>
            </a:extLst>
          </p:cNvPr>
          <p:cNvSpPr txBox="1"/>
          <p:nvPr/>
        </p:nvSpPr>
        <p:spPr>
          <a:xfrm>
            <a:off x="3009900" y="-504825"/>
            <a:ext cx="2858475" cy="7725192"/>
          </a:xfrm>
          <a:prstGeom prst="rect">
            <a:avLst/>
          </a:prstGeom>
          <a:noFill/>
        </p:spPr>
        <p:txBody>
          <a:bodyPr wrap="none" rtlCol="0">
            <a:spAutoFit/>
          </a:bodyPr>
          <a:lstStyle/>
          <a:p>
            <a:r>
              <a:rPr lang="en-US" sz="49600" dirty="0">
                <a:solidFill>
                  <a:schemeClr val="bg1"/>
                </a:solidFill>
              </a:rPr>
              <a:t>L</a:t>
            </a:r>
          </a:p>
        </p:txBody>
      </p:sp>
      <p:sp>
        <p:nvSpPr>
          <p:cNvPr id="4" name="&quot;Not Allowed&quot; Symbol 3">
            <a:extLst>
              <a:ext uri="{FF2B5EF4-FFF2-40B4-BE49-F238E27FC236}">
                <a16:creationId xmlns:a16="http://schemas.microsoft.com/office/drawing/2014/main" id="{E41CBF1C-1014-489F-9889-883CE518337D}"/>
              </a:ext>
            </a:extLst>
          </p:cNvPr>
          <p:cNvSpPr/>
          <p:nvPr/>
        </p:nvSpPr>
        <p:spPr>
          <a:xfrm>
            <a:off x="2786549" y="1733550"/>
            <a:ext cx="3305175" cy="3390900"/>
          </a:xfrm>
          <a:prstGeom prst="noSmoking">
            <a:avLst>
              <a:gd name="adj" fmla="val 714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176064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927497-E872-466E-A584-EEC49F56FD58}"/>
              </a:ext>
            </a:extLst>
          </p:cNvPr>
          <p:cNvSpPr/>
          <p:nvPr/>
        </p:nvSpPr>
        <p:spPr>
          <a:xfrm>
            <a:off x="0" y="0"/>
            <a:ext cx="9144000" cy="6858000"/>
          </a:xfrm>
          <a:prstGeom prst="rect">
            <a:avLst/>
          </a:prstGeom>
          <a:solidFill>
            <a:srgbClr val="3348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A85FD5B0-A091-9441-9D22-4AF0146FE589}"/>
              </a:ext>
            </a:extLst>
          </p:cNvPr>
          <p:cNvSpPr/>
          <p:nvPr/>
        </p:nvSpPr>
        <p:spPr>
          <a:xfrm>
            <a:off x="422030" y="474345"/>
            <a:ext cx="8721969" cy="5570756"/>
          </a:xfrm>
          <a:prstGeom prst="rect">
            <a:avLst/>
          </a:prstGeom>
        </p:spPr>
        <p:txBody>
          <a:bodyPr wrap="square">
            <a:spAutoFit/>
          </a:bodyPr>
          <a:lstStyle/>
          <a:p>
            <a:pPr fontAlgn="base"/>
            <a:r>
              <a:rPr lang="en-US" sz="3200" b="1" dirty="0">
                <a:solidFill>
                  <a:srgbClr val="00B0F0"/>
                </a:solidFill>
              </a:rPr>
              <a:t>1. Business Science </a:t>
            </a:r>
            <a:r>
              <a:rPr lang="en-US" sz="3200" dirty="0">
                <a:solidFill>
                  <a:schemeClr val="bg1"/>
                </a:solidFill>
              </a:rPr>
              <a:t>– How has the economy rebounded from similar slowdowns in the past?</a:t>
            </a:r>
          </a:p>
          <a:p>
            <a:pPr fontAlgn="base"/>
            <a:endParaRPr lang="en-US" sz="900" dirty="0">
              <a:solidFill>
                <a:schemeClr val="bg1"/>
              </a:solidFill>
            </a:endParaRPr>
          </a:p>
          <a:p>
            <a:pPr fontAlgn="base"/>
            <a:r>
              <a:rPr lang="en-US" sz="3200" b="1" dirty="0">
                <a:solidFill>
                  <a:srgbClr val="00B0F0"/>
                </a:solidFill>
              </a:rPr>
              <a:t>2. Health Science </a:t>
            </a:r>
            <a:r>
              <a:rPr lang="en-US" sz="3200" dirty="0">
                <a:solidFill>
                  <a:schemeClr val="bg1"/>
                </a:solidFill>
              </a:rPr>
              <a:t>– When will COVID-19 be under control? Will there be another flareup of the virus this fall?</a:t>
            </a:r>
          </a:p>
          <a:p>
            <a:pPr fontAlgn="base"/>
            <a:endParaRPr lang="en-US" sz="900" dirty="0">
              <a:solidFill>
                <a:schemeClr val="bg1"/>
              </a:solidFill>
            </a:endParaRPr>
          </a:p>
          <a:p>
            <a:pPr fontAlgn="base"/>
            <a:r>
              <a:rPr lang="en-US" sz="3200" b="1" dirty="0">
                <a:solidFill>
                  <a:srgbClr val="00B0F0"/>
                </a:solidFill>
              </a:rPr>
              <a:t>3. Social Science </a:t>
            </a:r>
            <a:r>
              <a:rPr lang="en-US" sz="3200" dirty="0">
                <a:solidFill>
                  <a:schemeClr val="bg1"/>
                </a:solidFill>
              </a:rPr>
              <a:t>– After businesses are fully operational, how long will it take American consumers to return to normal consumption patterns? (Ex: going to the movies, attending a sporting event, or flying).</a:t>
            </a:r>
          </a:p>
          <a:p>
            <a:pPr fontAlgn="base"/>
            <a:endParaRPr lang="en-US" dirty="0">
              <a:solidFill>
                <a:schemeClr val="bg1"/>
              </a:solidFill>
              <a:latin typeface="Open Sans" panose="020B0606030504020204"/>
            </a:endParaRPr>
          </a:p>
        </p:txBody>
      </p:sp>
    </p:spTree>
    <p:extLst>
      <p:ext uri="{BB962C8B-B14F-4D97-AF65-F5344CB8AC3E}">
        <p14:creationId xmlns:p14="http://schemas.microsoft.com/office/powerpoint/2010/main" val="13826370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927497-E872-466E-A584-EEC49F56FD58}"/>
              </a:ext>
            </a:extLst>
          </p:cNvPr>
          <p:cNvSpPr/>
          <p:nvPr/>
        </p:nvSpPr>
        <p:spPr>
          <a:xfrm>
            <a:off x="0" y="0"/>
            <a:ext cx="9144000" cy="6858000"/>
          </a:xfrm>
          <a:prstGeom prst="rect">
            <a:avLst/>
          </a:prstGeom>
          <a:solidFill>
            <a:srgbClr val="3348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600" dirty="0">
                <a:solidFill>
                  <a:srgbClr val="00B0F0"/>
                </a:solidFill>
              </a:rPr>
              <a:t>	</a:t>
            </a:r>
            <a:r>
              <a:rPr lang="en-US" sz="2600" b="1" dirty="0">
                <a:solidFill>
                  <a:srgbClr val="00B0F0"/>
                </a:solidFill>
              </a:rPr>
              <a:t>Zillow</a:t>
            </a:r>
            <a:r>
              <a:rPr lang="en-US" sz="2600" dirty="0">
                <a:solidFill>
                  <a:schemeClr val="bg1"/>
                </a:solidFill>
              </a:rPr>
              <a:t> - “During epidemics such as the 1918 influenza or the 	2003 SARS outbreaks, economic activity fell sharply during the 	epidemic 	but snapped back quickly once the epidemic was 	over.”</a:t>
            </a:r>
          </a:p>
          <a:p>
            <a:endParaRPr lang="en-US" sz="800" dirty="0">
              <a:solidFill>
                <a:schemeClr val="bg1"/>
              </a:solidFill>
            </a:endParaRPr>
          </a:p>
          <a:p>
            <a:r>
              <a:rPr lang="en-US" sz="2600" dirty="0">
                <a:solidFill>
                  <a:srgbClr val="00B0F0"/>
                </a:solidFill>
              </a:rPr>
              <a:t>	</a:t>
            </a:r>
            <a:r>
              <a:rPr lang="en-US" sz="2600" b="1" dirty="0">
                <a:solidFill>
                  <a:srgbClr val="00B0F0"/>
                </a:solidFill>
              </a:rPr>
              <a:t>John Burns Consulting </a:t>
            </a:r>
            <a:r>
              <a:rPr lang="en-US" sz="2600" dirty="0">
                <a:solidFill>
                  <a:schemeClr val="bg1"/>
                </a:solidFill>
              </a:rPr>
              <a:t>- “Historical analysis showed that 	pandemics are usually V-shaped (sharp recessions that recover 	quickly enough to provide little damage </a:t>
            </a:r>
          </a:p>
          <a:p>
            <a:r>
              <a:rPr lang="en-US" sz="2600" dirty="0">
                <a:solidFill>
                  <a:schemeClr val="bg1"/>
                </a:solidFill>
              </a:rPr>
              <a:t>	to home prices).”</a:t>
            </a:r>
          </a:p>
          <a:p>
            <a:endParaRPr lang="en-US" sz="800" dirty="0">
              <a:solidFill>
                <a:schemeClr val="bg1"/>
              </a:solidFill>
            </a:endParaRPr>
          </a:p>
          <a:p>
            <a:r>
              <a:rPr lang="en-US" sz="2600" dirty="0">
                <a:solidFill>
                  <a:srgbClr val="00B0F0"/>
                </a:solidFill>
              </a:rPr>
              <a:t>	</a:t>
            </a:r>
            <a:r>
              <a:rPr lang="en-US" sz="2600" b="1" dirty="0">
                <a:solidFill>
                  <a:srgbClr val="00B0F0"/>
                </a:solidFill>
              </a:rPr>
              <a:t>Harvard Business Review </a:t>
            </a:r>
            <a:r>
              <a:rPr lang="en-US" sz="2600" dirty="0">
                <a:solidFill>
                  <a:schemeClr val="bg1"/>
                </a:solidFill>
              </a:rPr>
              <a:t>– “V-shapes monopolize the 	empirical 	landscape of prior shocks, including epidemics such 	as SARS, the 1968 H3N2 flu, 1958 H2N2 flu, and 1918 Spanish 	flu.”</a:t>
            </a:r>
            <a:endParaRPr lang="en-US" sz="2600" dirty="0"/>
          </a:p>
          <a:p>
            <a:endParaRPr lang="en-US"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34254754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A65D67A-2A30-4009-8B41-63C8AF07F78A}"/>
              </a:ext>
            </a:extLst>
          </p:cNvPr>
          <p:cNvSpPr/>
          <p:nvPr/>
        </p:nvSpPr>
        <p:spPr>
          <a:xfrm>
            <a:off x="0" y="0"/>
            <a:ext cx="9144000" cy="6858000"/>
          </a:xfrm>
          <a:prstGeom prst="rect">
            <a:avLst/>
          </a:prstGeom>
          <a:solidFill>
            <a:srgbClr val="3348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0" name="Straight Connector 9">
            <a:extLst>
              <a:ext uri="{FF2B5EF4-FFF2-40B4-BE49-F238E27FC236}">
                <a16:creationId xmlns:a16="http://schemas.microsoft.com/office/drawing/2014/main" id="{A54781B4-ADA9-4C3B-AE55-2F0611898EE2}"/>
              </a:ext>
            </a:extLst>
          </p:cNvPr>
          <p:cNvCxnSpPr>
            <a:cxnSpLocks/>
          </p:cNvCxnSpPr>
          <p:nvPr/>
        </p:nvCxnSpPr>
        <p:spPr>
          <a:xfrm>
            <a:off x="1551398" y="3708971"/>
            <a:ext cx="2034283" cy="2280863"/>
          </a:xfrm>
          <a:prstGeom prst="line">
            <a:avLst/>
          </a:prstGeom>
          <a:ln w="127000">
            <a:solidFill>
              <a:schemeClr val="bg1">
                <a:lumMod val="50000"/>
                <a:alpha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0177EF7-A5F9-4833-84DC-E2276DFD86DF}"/>
              </a:ext>
            </a:extLst>
          </p:cNvPr>
          <p:cNvCxnSpPr>
            <a:cxnSpLocks/>
          </p:cNvCxnSpPr>
          <p:nvPr/>
        </p:nvCxnSpPr>
        <p:spPr>
          <a:xfrm flipH="1">
            <a:off x="3565397" y="2167847"/>
            <a:ext cx="3102531" cy="3893091"/>
          </a:xfrm>
          <a:prstGeom prst="line">
            <a:avLst/>
          </a:prstGeom>
          <a:ln w="127000">
            <a:solidFill>
              <a:schemeClr val="bg1">
                <a:lumMod val="50000"/>
                <a:alpha val="75000"/>
              </a:schemeClr>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3972BC80-5ACD-4901-A4F3-C351AD1F3A76}"/>
              </a:ext>
            </a:extLst>
          </p:cNvPr>
          <p:cNvSpPr/>
          <p:nvPr/>
        </p:nvSpPr>
        <p:spPr>
          <a:xfrm>
            <a:off x="848579" y="5304234"/>
            <a:ext cx="1608283" cy="523220"/>
          </a:xfrm>
          <a:prstGeom prst="rect">
            <a:avLst/>
          </a:prstGeom>
        </p:spPr>
        <p:txBody>
          <a:bodyPr wrap="square">
            <a:spAutoFit/>
          </a:bodyPr>
          <a:lstStyle/>
          <a:p>
            <a:r>
              <a:rPr lang="en-US" sz="1400" dirty="0">
                <a:solidFill>
                  <a:schemeClr val="bg1"/>
                </a:solidFill>
              </a:rPr>
              <a:t>*Q1 GDP Advance Estimate </a:t>
            </a:r>
            <a:r>
              <a:rPr lang="en-US" sz="1400" dirty="0" err="1">
                <a:solidFill>
                  <a:schemeClr val="bg1"/>
                </a:solidFill>
              </a:rPr>
              <a:t>BEA.gov</a:t>
            </a:r>
            <a:endParaRPr lang="en-US" sz="1400" dirty="0">
              <a:solidFill>
                <a:schemeClr val="bg1"/>
              </a:solidFill>
            </a:endParaRPr>
          </a:p>
        </p:txBody>
      </p:sp>
      <p:sp>
        <p:nvSpPr>
          <p:cNvPr id="14" name="TextBox 13">
            <a:extLst>
              <a:ext uri="{FF2B5EF4-FFF2-40B4-BE49-F238E27FC236}">
                <a16:creationId xmlns:a16="http://schemas.microsoft.com/office/drawing/2014/main" id="{E0C62BF3-1EE7-4AA1-929D-E0761AB7B96C}"/>
              </a:ext>
            </a:extLst>
          </p:cNvPr>
          <p:cNvSpPr txBox="1"/>
          <p:nvPr/>
        </p:nvSpPr>
        <p:spPr>
          <a:xfrm>
            <a:off x="-1" y="149448"/>
            <a:ext cx="9144000" cy="830997"/>
          </a:xfrm>
          <a:prstGeom prst="rect">
            <a:avLst/>
          </a:prstGeom>
          <a:noFill/>
        </p:spPr>
        <p:txBody>
          <a:bodyPr wrap="square" rtlCol="0">
            <a:spAutoFit/>
          </a:bodyPr>
          <a:lstStyle/>
          <a:p>
            <a:pPr algn="ctr"/>
            <a:endParaRPr lang="en-US" sz="4800" dirty="0">
              <a:solidFill>
                <a:schemeClr val="bg1"/>
              </a:solidFill>
            </a:endParaRPr>
          </a:p>
        </p:txBody>
      </p:sp>
      <p:sp>
        <p:nvSpPr>
          <p:cNvPr id="15" name="Rectangle 14">
            <a:extLst>
              <a:ext uri="{FF2B5EF4-FFF2-40B4-BE49-F238E27FC236}">
                <a16:creationId xmlns:a16="http://schemas.microsoft.com/office/drawing/2014/main" id="{48B35B23-CE31-4C82-B30E-0023DB777214}"/>
              </a:ext>
            </a:extLst>
          </p:cNvPr>
          <p:cNvSpPr/>
          <p:nvPr/>
        </p:nvSpPr>
        <p:spPr>
          <a:xfrm>
            <a:off x="1158060" y="2005513"/>
            <a:ext cx="2453893" cy="769441"/>
          </a:xfrm>
          <a:prstGeom prst="rect">
            <a:avLst/>
          </a:prstGeom>
        </p:spPr>
        <p:txBody>
          <a:bodyPr wrap="square">
            <a:spAutoFit/>
          </a:bodyPr>
          <a:lstStyle/>
          <a:p>
            <a:r>
              <a:rPr lang="en-US" sz="4400" dirty="0">
                <a:solidFill>
                  <a:schemeClr val="bg1">
                    <a:lumMod val="95000"/>
                  </a:schemeClr>
                </a:solidFill>
              </a:rPr>
              <a:t>2020 GDP</a:t>
            </a:r>
            <a:endParaRPr lang="en-US" sz="1050" dirty="0">
              <a:solidFill>
                <a:schemeClr val="bg1">
                  <a:lumMod val="95000"/>
                </a:schemeClr>
              </a:solidFill>
            </a:endParaRPr>
          </a:p>
        </p:txBody>
      </p:sp>
      <p:sp>
        <p:nvSpPr>
          <p:cNvPr id="6" name="TextBox 5">
            <a:extLst>
              <a:ext uri="{FF2B5EF4-FFF2-40B4-BE49-F238E27FC236}">
                <a16:creationId xmlns:a16="http://schemas.microsoft.com/office/drawing/2014/main" id="{C91E9B92-6A5F-4B8F-8D45-53001781AA84}"/>
              </a:ext>
            </a:extLst>
          </p:cNvPr>
          <p:cNvSpPr txBox="1"/>
          <p:nvPr/>
        </p:nvSpPr>
        <p:spPr>
          <a:xfrm>
            <a:off x="527028" y="3049350"/>
            <a:ext cx="436338" cy="338554"/>
          </a:xfrm>
          <a:prstGeom prst="rect">
            <a:avLst/>
          </a:prstGeom>
          <a:noFill/>
        </p:spPr>
        <p:txBody>
          <a:bodyPr wrap="none" rtlCol="0">
            <a:spAutoFit/>
          </a:bodyPr>
          <a:lstStyle/>
          <a:p>
            <a:r>
              <a:rPr lang="en-US" sz="1600" dirty="0">
                <a:solidFill>
                  <a:schemeClr val="bg1">
                    <a:lumMod val="95000"/>
                  </a:schemeClr>
                </a:solidFill>
              </a:rPr>
              <a:t>0%</a:t>
            </a:r>
          </a:p>
        </p:txBody>
      </p:sp>
      <p:grpSp>
        <p:nvGrpSpPr>
          <p:cNvPr id="26" name="Group 25">
            <a:extLst>
              <a:ext uri="{FF2B5EF4-FFF2-40B4-BE49-F238E27FC236}">
                <a16:creationId xmlns:a16="http://schemas.microsoft.com/office/drawing/2014/main" id="{59456FE5-86A0-44D3-809C-056FB84B38A5}"/>
              </a:ext>
            </a:extLst>
          </p:cNvPr>
          <p:cNvGrpSpPr/>
          <p:nvPr/>
        </p:nvGrpSpPr>
        <p:grpSpPr>
          <a:xfrm>
            <a:off x="932544" y="6084756"/>
            <a:ext cx="7208583" cy="438864"/>
            <a:chOff x="932544" y="6269688"/>
            <a:chExt cx="7208583" cy="438864"/>
          </a:xfrm>
        </p:grpSpPr>
        <p:sp>
          <p:nvSpPr>
            <p:cNvPr id="8" name="TextBox 7">
              <a:extLst>
                <a:ext uri="{FF2B5EF4-FFF2-40B4-BE49-F238E27FC236}">
                  <a16:creationId xmlns:a16="http://schemas.microsoft.com/office/drawing/2014/main" id="{4563221B-0D13-48C4-B6EC-51E23AFEC282}"/>
                </a:ext>
              </a:extLst>
            </p:cNvPr>
            <p:cNvSpPr txBox="1"/>
            <p:nvPr/>
          </p:nvSpPr>
          <p:spPr>
            <a:xfrm>
              <a:off x="2937069" y="6269688"/>
              <a:ext cx="1195007" cy="400110"/>
            </a:xfrm>
            <a:prstGeom prst="rect">
              <a:avLst/>
            </a:prstGeom>
            <a:noFill/>
          </p:spPr>
          <p:txBody>
            <a:bodyPr wrap="none" rtlCol="0">
              <a:spAutoFit/>
            </a:bodyPr>
            <a:lstStyle/>
            <a:p>
              <a:r>
                <a:rPr lang="en-US" sz="2000" dirty="0">
                  <a:solidFill>
                    <a:schemeClr val="bg1"/>
                  </a:solidFill>
                </a:rPr>
                <a:t>Quarter 2</a:t>
              </a:r>
            </a:p>
          </p:txBody>
        </p:sp>
        <p:sp>
          <p:nvSpPr>
            <p:cNvPr id="11" name="TextBox 10">
              <a:extLst>
                <a:ext uri="{FF2B5EF4-FFF2-40B4-BE49-F238E27FC236}">
                  <a16:creationId xmlns:a16="http://schemas.microsoft.com/office/drawing/2014/main" id="{C4204867-0F10-4C37-B4FF-62E7102869BE}"/>
                </a:ext>
              </a:extLst>
            </p:cNvPr>
            <p:cNvSpPr txBox="1"/>
            <p:nvPr/>
          </p:nvSpPr>
          <p:spPr>
            <a:xfrm>
              <a:off x="4941594" y="6282606"/>
              <a:ext cx="1195007" cy="400110"/>
            </a:xfrm>
            <a:prstGeom prst="rect">
              <a:avLst/>
            </a:prstGeom>
            <a:noFill/>
          </p:spPr>
          <p:txBody>
            <a:bodyPr wrap="none" rtlCol="0">
              <a:spAutoFit/>
            </a:bodyPr>
            <a:lstStyle/>
            <a:p>
              <a:r>
                <a:rPr lang="en-US" sz="2000" dirty="0">
                  <a:solidFill>
                    <a:schemeClr val="bg1"/>
                  </a:solidFill>
                </a:rPr>
                <a:t>Quarter 3</a:t>
              </a:r>
            </a:p>
          </p:txBody>
        </p:sp>
        <p:sp>
          <p:nvSpPr>
            <p:cNvPr id="12" name="TextBox 11">
              <a:extLst>
                <a:ext uri="{FF2B5EF4-FFF2-40B4-BE49-F238E27FC236}">
                  <a16:creationId xmlns:a16="http://schemas.microsoft.com/office/drawing/2014/main" id="{B3D19900-AC7C-4556-A457-EE3FF80BC063}"/>
                </a:ext>
              </a:extLst>
            </p:cNvPr>
            <p:cNvSpPr txBox="1"/>
            <p:nvPr/>
          </p:nvSpPr>
          <p:spPr>
            <a:xfrm>
              <a:off x="932544" y="6295524"/>
              <a:ext cx="1195007" cy="400110"/>
            </a:xfrm>
            <a:prstGeom prst="rect">
              <a:avLst/>
            </a:prstGeom>
            <a:noFill/>
          </p:spPr>
          <p:txBody>
            <a:bodyPr wrap="none" rtlCol="0">
              <a:spAutoFit/>
            </a:bodyPr>
            <a:lstStyle/>
            <a:p>
              <a:r>
                <a:rPr lang="en-US" sz="2000" dirty="0">
                  <a:solidFill>
                    <a:schemeClr val="bg1"/>
                  </a:solidFill>
                </a:rPr>
                <a:t>Quarter 1</a:t>
              </a:r>
            </a:p>
          </p:txBody>
        </p:sp>
        <p:sp>
          <p:nvSpPr>
            <p:cNvPr id="13" name="TextBox 12">
              <a:extLst>
                <a:ext uri="{FF2B5EF4-FFF2-40B4-BE49-F238E27FC236}">
                  <a16:creationId xmlns:a16="http://schemas.microsoft.com/office/drawing/2014/main" id="{920640BE-1554-4D89-9C0B-539A21CFD4C7}"/>
                </a:ext>
              </a:extLst>
            </p:cNvPr>
            <p:cNvSpPr txBox="1"/>
            <p:nvPr/>
          </p:nvSpPr>
          <p:spPr>
            <a:xfrm>
              <a:off x="6946120" y="6308442"/>
              <a:ext cx="1195007" cy="400110"/>
            </a:xfrm>
            <a:prstGeom prst="rect">
              <a:avLst/>
            </a:prstGeom>
            <a:noFill/>
          </p:spPr>
          <p:txBody>
            <a:bodyPr wrap="none" rtlCol="0">
              <a:spAutoFit/>
            </a:bodyPr>
            <a:lstStyle/>
            <a:p>
              <a:r>
                <a:rPr lang="en-US" sz="2000" dirty="0">
                  <a:solidFill>
                    <a:schemeClr val="bg1"/>
                  </a:solidFill>
                </a:rPr>
                <a:t>Quarter 4</a:t>
              </a:r>
            </a:p>
          </p:txBody>
        </p:sp>
      </p:grpSp>
      <p:graphicFrame>
        <p:nvGraphicFramePr>
          <p:cNvPr id="5" name="Chart 4">
            <a:extLst>
              <a:ext uri="{FF2B5EF4-FFF2-40B4-BE49-F238E27FC236}">
                <a16:creationId xmlns:a16="http://schemas.microsoft.com/office/drawing/2014/main" id="{6B4E3230-AE4A-4479-ADB2-2DE3FFB9CA25}"/>
              </a:ext>
            </a:extLst>
          </p:cNvPr>
          <p:cNvGraphicFramePr/>
          <p:nvPr/>
        </p:nvGraphicFramePr>
        <p:xfrm>
          <a:off x="942610" y="1304821"/>
          <a:ext cx="7286782" cy="4666092"/>
        </p:xfrm>
        <a:graphic>
          <a:graphicData uri="http://schemas.openxmlformats.org/drawingml/2006/chart">
            <c:chart xmlns:c="http://schemas.openxmlformats.org/drawingml/2006/chart" xmlns:r="http://schemas.openxmlformats.org/officeDocument/2006/relationships" r:id="rId3"/>
          </a:graphicData>
        </a:graphic>
      </p:graphicFrame>
      <p:sp>
        <p:nvSpPr>
          <p:cNvPr id="25" name="Rectangle 24">
            <a:extLst>
              <a:ext uri="{FF2B5EF4-FFF2-40B4-BE49-F238E27FC236}">
                <a16:creationId xmlns:a16="http://schemas.microsoft.com/office/drawing/2014/main" id="{996DECC2-FB19-414F-8F86-F626B515BF38}"/>
              </a:ext>
            </a:extLst>
          </p:cNvPr>
          <p:cNvSpPr/>
          <p:nvPr/>
        </p:nvSpPr>
        <p:spPr>
          <a:xfrm>
            <a:off x="-1" y="124975"/>
            <a:ext cx="9144002" cy="1446550"/>
          </a:xfrm>
          <a:prstGeom prst="rect">
            <a:avLst/>
          </a:prstGeom>
        </p:spPr>
        <p:txBody>
          <a:bodyPr wrap="square">
            <a:spAutoFit/>
          </a:bodyPr>
          <a:lstStyle/>
          <a:p>
            <a:pPr algn="ctr"/>
            <a:r>
              <a:rPr lang="en-US" sz="4400" dirty="0">
                <a:solidFill>
                  <a:schemeClr val="bg1"/>
                </a:solidFill>
              </a:rPr>
              <a:t>Major financial institutions are </a:t>
            </a:r>
          </a:p>
          <a:p>
            <a:pPr algn="ctr"/>
            <a:r>
              <a:rPr lang="en-US" sz="4400" dirty="0">
                <a:solidFill>
                  <a:schemeClr val="bg1"/>
                </a:solidFill>
              </a:rPr>
              <a:t>calling for a </a:t>
            </a:r>
            <a:r>
              <a:rPr lang="en-US" sz="4400" b="1" dirty="0">
                <a:solidFill>
                  <a:schemeClr val="bg1"/>
                </a:solidFill>
              </a:rPr>
              <a:t>‘V’ </a:t>
            </a:r>
            <a:r>
              <a:rPr lang="en-US" sz="4400" dirty="0">
                <a:solidFill>
                  <a:schemeClr val="bg1"/>
                </a:solidFill>
              </a:rPr>
              <a:t>shaped recovery</a:t>
            </a:r>
            <a:endParaRPr lang="en-US" sz="4800" dirty="0">
              <a:solidFill>
                <a:schemeClr val="bg1"/>
              </a:solidFill>
            </a:endParaRPr>
          </a:p>
        </p:txBody>
      </p:sp>
      <p:sp>
        <p:nvSpPr>
          <p:cNvPr id="3" name="TextBox 2">
            <a:extLst>
              <a:ext uri="{FF2B5EF4-FFF2-40B4-BE49-F238E27FC236}">
                <a16:creationId xmlns:a16="http://schemas.microsoft.com/office/drawing/2014/main" id="{7AC1F702-ABF1-AC4A-8D83-E7848C88A070}"/>
              </a:ext>
            </a:extLst>
          </p:cNvPr>
          <p:cNvSpPr txBox="1"/>
          <p:nvPr/>
        </p:nvSpPr>
        <p:spPr>
          <a:xfrm>
            <a:off x="1345878" y="3199433"/>
            <a:ext cx="653626" cy="369332"/>
          </a:xfrm>
          <a:prstGeom prst="rect">
            <a:avLst/>
          </a:prstGeom>
          <a:noFill/>
        </p:spPr>
        <p:txBody>
          <a:bodyPr wrap="square" rtlCol="0">
            <a:spAutoFit/>
          </a:bodyPr>
          <a:lstStyle/>
          <a:p>
            <a:r>
              <a:rPr lang="en-US" b="1" dirty="0">
                <a:solidFill>
                  <a:schemeClr val="bg1"/>
                </a:solidFill>
              </a:rPr>
              <a:t>-</a:t>
            </a:r>
            <a:r>
              <a:rPr lang="en-US" sz="1600" b="1" dirty="0">
                <a:solidFill>
                  <a:schemeClr val="bg1"/>
                </a:solidFill>
              </a:rPr>
              <a:t>4.8</a:t>
            </a:r>
            <a:r>
              <a:rPr lang="en-US" sz="1600" dirty="0">
                <a:solidFill>
                  <a:schemeClr val="bg1"/>
                </a:solidFill>
              </a:rPr>
              <a:t>*</a:t>
            </a:r>
            <a:endParaRPr lang="en-US" dirty="0">
              <a:solidFill>
                <a:schemeClr val="bg1"/>
              </a:solidFill>
            </a:endParaRPr>
          </a:p>
        </p:txBody>
      </p:sp>
      <p:sp>
        <p:nvSpPr>
          <p:cNvPr id="4" name="Rectangle 3">
            <a:extLst>
              <a:ext uri="{FF2B5EF4-FFF2-40B4-BE49-F238E27FC236}">
                <a16:creationId xmlns:a16="http://schemas.microsoft.com/office/drawing/2014/main" id="{2220E963-AD32-4A46-804D-D5684675CDDD}"/>
              </a:ext>
            </a:extLst>
          </p:cNvPr>
          <p:cNvSpPr/>
          <p:nvPr/>
        </p:nvSpPr>
        <p:spPr>
          <a:xfrm>
            <a:off x="942339" y="3236607"/>
            <a:ext cx="1708450" cy="3121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-4.8%*</a:t>
            </a:r>
          </a:p>
        </p:txBody>
      </p:sp>
    </p:spTree>
    <p:extLst>
      <p:ext uri="{BB962C8B-B14F-4D97-AF65-F5344CB8AC3E}">
        <p14:creationId xmlns:p14="http://schemas.microsoft.com/office/powerpoint/2010/main" val="21442902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3521C4B-E667-4A0C-B43F-0711A0D69962}"/>
              </a:ext>
            </a:extLst>
          </p:cNvPr>
          <p:cNvSpPr/>
          <p:nvPr/>
        </p:nvSpPr>
        <p:spPr>
          <a:xfrm>
            <a:off x="0" y="0"/>
            <a:ext cx="9143999" cy="6858000"/>
          </a:xfrm>
          <a:prstGeom prst="rect">
            <a:avLst/>
          </a:prstGeom>
          <a:solidFill>
            <a:srgbClr val="3348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7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1A8B3EA2-51F3-4C97-A7D2-E4EB15791AEC}"/>
              </a:ext>
            </a:extLst>
          </p:cNvPr>
          <p:cNvGrpSpPr/>
          <p:nvPr/>
        </p:nvGrpSpPr>
        <p:grpSpPr>
          <a:xfrm>
            <a:off x="7033845" y="4445391"/>
            <a:ext cx="1834556" cy="1667685"/>
            <a:chOff x="5922499" y="3249637"/>
            <a:chExt cx="2771335" cy="2700998"/>
          </a:xfrm>
        </p:grpSpPr>
        <p:sp>
          <p:nvSpPr>
            <p:cNvPr id="3" name="Speech Bubble: Oval 2">
              <a:extLst>
                <a:ext uri="{FF2B5EF4-FFF2-40B4-BE49-F238E27FC236}">
                  <a16:creationId xmlns:a16="http://schemas.microsoft.com/office/drawing/2014/main" id="{05CCAA8A-1013-42D3-8547-C6A93667C045}"/>
                </a:ext>
              </a:extLst>
            </p:cNvPr>
            <p:cNvSpPr/>
            <p:nvPr/>
          </p:nvSpPr>
          <p:spPr>
            <a:xfrm>
              <a:off x="5922499" y="3249637"/>
              <a:ext cx="2771335" cy="2700998"/>
            </a:xfrm>
            <a:prstGeom prst="wedgeEllipseCallout">
              <a:avLst>
                <a:gd name="adj1" fmla="val 36048"/>
                <a:gd name="adj2" fmla="val 6726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033B65F6-EF84-4843-9930-E97DB85D17CF}"/>
                </a:ext>
              </a:extLst>
            </p:cNvPr>
            <p:cNvGrpSpPr/>
            <p:nvPr/>
          </p:nvGrpSpPr>
          <p:grpSpPr>
            <a:xfrm>
              <a:off x="6998677" y="3787727"/>
              <a:ext cx="618978" cy="1744394"/>
              <a:chOff x="6914271" y="3854544"/>
              <a:chExt cx="618978" cy="1744394"/>
            </a:xfrm>
          </p:grpSpPr>
          <p:sp>
            <p:nvSpPr>
              <p:cNvPr id="4" name="Trapezoid 3">
                <a:extLst>
                  <a:ext uri="{FF2B5EF4-FFF2-40B4-BE49-F238E27FC236}">
                    <a16:creationId xmlns:a16="http://schemas.microsoft.com/office/drawing/2014/main" id="{522F4246-76C8-485A-B5A8-FF58BCD6AFBF}"/>
                  </a:ext>
                </a:extLst>
              </p:cNvPr>
              <p:cNvSpPr/>
              <p:nvPr/>
            </p:nvSpPr>
            <p:spPr>
              <a:xfrm rot="10800000">
                <a:off x="6914271" y="3854544"/>
                <a:ext cx="618978" cy="1280160"/>
              </a:xfrm>
              <a:prstGeom prst="trapezoid">
                <a:avLst/>
              </a:prstGeom>
              <a:solidFill>
                <a:srgbClr val="3348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E860D7D4-F9D4-452C-9D09-A4AA83A5386C}"/>
                  </a:ext>
                </a:extLst>
              </p:cNvPr>
              <p:cNvSpPr/>
              <p:nvPr/>
            </p:nvSpPr>
            <p:spPr>
              <a:xfrm>
                <a:off x="7076049" y="5275382"/>
                <a:ext cx="337624" cy="323556"/>
              </a:xfrm>
              <a:prstGeom prst="ellipse">
                <a:avLst/>
              </a:prstGeom>
              <a:solidFill>
                <a:srgbClr val="3348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18" name="Rectangle 17">
            <a:extLst>
              <a:ext uri="{FF2B5EF4-FFF2-40B4-BE49-F238E27FC236}">
                <a16:creationId xmlns:a16="http://schemas.microsoft.com/office/drawing/2014/main" id="{B4981E9F-08BB-4F08-9CFB-A06631D83993}"/>
              </a:ext>
            </a:extLst>
          </p:cNvPr>
          <p:cNvSpPr/>
          <p:nvPr/>
        </p:nvSpPr>
        <p:spPr>
          <a:xfrm>
            <a:off x="402874" y="255058"/>
            <a:ext cx="8499237" cy="3970318"/>
          </a:xfrm>
          <a:prstGeom prst="rect">
            <a:avLst/>
          </a:prstGeom>
        </p:spPr>
        <p:txBody>
          <a:bodyPr wrap="square">
            <a:spAutoFit/>
          </a:bodyPr>
          <a:lstStyle/>
          <a:p>
            <a:pPr lvl="0" defTabSz="914400" eaLnBrk="0" fontAlgn="base" hangingPunct="0">
              <a:spcBef>
                <a:spcPct val="0"/>
              </a:spcBef>
              <a:spcAft>
                <a:spcPct val="0"/>
              </a:spcAft>
              <a:defRPr/>
            </a:pPr>
            <a:r>
              <a:rPr lang="en-US" sz="3600" dirty="0">
                <a:solidFill>
                  <a:prstClr val="white"/>
                </a:solidFill>
                <a:latin typeface="Calibri" panose="020F0502020204030204" pitchFamily="34" charset="0"/>
                <a:cs typeface="Calibri" panose="020F0502020204030204" pitchFamily="34" charset="0"/>
              </a:rPr>
              <a:t>“Although the uncertainty of the crisis means forecasts of economic activity are more unclear than usual, we expect that most of the economic damage from the virus will be contained to the first half of the year. </a:t>
            </a:r>
            <a:r>
              <a:rPr lang="en-US" sz="3600" dirty="0">
                <a:solidFill>
                  <a:srgbClr val="00B0F0"/>
                </a:solidFill>
                <a:latin typeface="Calibri" panose="020F0502020204030204" pitchFamily="34" charset="0"/>
                <a:cs typeface="Calibri" panose="020F0502020204030204" pitchFamily="34" charset="0"/>
              </a:rPr>
              <a:t>Going forward, we should see a recovery starting in the second half of 2020</a:t>
            </a:r>
            <a:r>
              <a:rPr lang="en-US" sz="3600" dirty="0">
                <a:solidFill>
                  <a:prstClr val="white"/>
                </a:solidFill>
                <a:latin typeface="Calibri" panose="020F0502020204030204" pitchFamily="34" charset="0"/>
                <a:cs typeface="Calibri" panose="020F0502020204030204" pitchFamily="34" charset="0"/>
              </a:rPr>
              <a:t>.” </a:t>
            </a:r>
          </a:p>
        </p:txBody>
      </p:sp>
      <p:sp>
        <p:nvSpPr>
          <p:cNvPr id="19" name="Rectangle 2">
            <a:extLst>
              <a:ext uri="{FF2B5EF4-FFF2-40B4-BE49-F238E27FC236}">
                <a16:creationId xmlns:a16="http://schemas.microsoft.com/office/drawing/2014/main" id="{C7BB40D4-3DEE-49DB-93F5-AC1AFA0B278A}"/>
              </a:ext>
            </a:extLst>
          </p:cNvPr>
          <p:cNvSpPr>
            <a:spLocks noChangeArrowheads="1"/>
          </p:cNvSpPr>
          <p:nvPr/>
        </p:nvSpPr>
        <p:spPr bwMode="auto">
          <a:xfrm>
            <a:off x="3366859" y="4875942"/>
            <a:ext cx="3257238" cy="97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lvl="0" defTabSz="914400" eaLnBrk="0" fontAlgn="base" hangingPunct="0">
              <a:spcAft>
                <a:spcPct val="0"/>
              </a:spcAft>
              <a:buNone/>
              <a:defRPr/>
            </a:pPr>
            <a:r>
              <a:rPr lang="en-US" sz="3600" dirty="0">
                <a:solidFill>
                  <a:prstClr val="white"/>
                </a:solidFill>
                <a:latin typeface="Calibri" panose="020F0502020204030204" pitchFamily="34" charset="0"/>
                <a:cs typeface="Calibri" panose="020F0502020204030204" pitchFamily="34" charset="0"/>
              </a:rPr>
              <a:t>Sam Khater</a:t>
            </a:r>
            <a:endParaRPr lang="en-US" altLang="en-US" sz="3600" dirty="0">
              <a:solidFill>
                <a:prstClr val="white"/>
              </a:solidFill>
              <a:latin typeface="Calibri" panose="020F0502020204030204" pitchFamily="34" charset="0"/>
              <a:cs typeface="Calibri" panose="020F0502020204030204" pitchFamily="34" charset="0"/>
            </a:endParaRPr>
          </a:p>
          <a:p>
            <a:pPr lvl="0" defTabSz="914400" eaLnBrk="0" fontAlgn="base" hangingPunct="0">
              <a:spcAft>
                <a:spcPct val="0"/>
              </a:spcAft>
              <a:buNone/>
              <a:defRPr/>
            </a:pPr>
            <a:r>
              <a:rPr lang="en-US" altLang="en-US" sz="1800" dirty="0">
                <a:solidFill>
                  <a:prstClr val="white"/>
                </a:solidFill>
                <a:latin typeface="Calibri" panose="020F0502020204030204" pitchFamily="34" charset="0"/>
                <a:cs typeface="Calibri" panose="020F0502020204030204" pitchFamily="34" charset="0"/>
              </a:rPr>
              <a:t> Chief Economist at Freddie Mac </a:t>
            </a:r>
          </a:p>
        </p:txBody>
      </p:sp>
    </p:spTree>
    <p:extLst>
      <p:ext uri="{BB962C8B-B14F-4D97-AF65-F5344CB8AC3E}">
        <p14:creationId xmlns:p14="http://schemas.microsoft.com/office/powerpoint/2010/main" val="299673461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TotalTime>
  <Words>948</Words>
  <Application>Microsoft Macintosh PowerPoint</Application>
  <PresentationFormat>On-screen Show (4:3)</PresentationFormat>
  <Paragraphs>142</Paragraphs>
  <Slides>33</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Arial</vt:lpstr>
      <vt:lpstr>Calibri</vt:lpstr>
      <vt:lpstr>Calibri Light</vt:lpstr>
      <vt:lpstr>Calibri Regular</vt:lpstr>
      <vt:lpstr>Open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Childers</dc:creator>
  <cp:lastModifiedBy>David Childers</cp:lastModifiedBy>
  <cp:revision>8</cp:revision>
  <dcterms:created xsi:type="dcterms:W3CDTF">2020-05-04T11:34:35Z</dcterms:created>
  <dcterms:modified xsi:type="dcterms:W3CDTF">2020-05-04T16:55:04Z</dcterms:modified>
</cp:coreProperties>
</file>