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674" r:id="rId2"/>
    <p:sldMasterId id="2147483770" r:id="rId3"/>
    <p:sldMasterId id="2147483768" r:id="rId4"/>
    <p:sldMasterId id="2147483774" r:id="rId5"/>
    <p:sldMasterId id="2147483716" r:id="rId6"/>
    <p:sldMasterId id="2147483660" r:id="rId7"/>
  </p:sldMasterIdLst>
  <p:notesMasterIdLst>
    <p:notesMasterId r:id="rId47"/>
  </p:notesMasterIdLst>
  <p:sldIdLst>
    <p:sldId id="263" r:id="rId8"/>
    <p:sldId id="3091" r:id="rId9"/>
    <p:sldId id="264" r:id="rId10"/>
    <p:sldId id="3150" r:id="rId11"/>
    <p:sldId id="3151" r:id="rId12"/>
    <p:sldId id="3152" r:id="rId13"/>
    <p:sldId id="3128" r:id="rId14"/>
    <p:sldId id="3129" r:id="rId15"/>
    <p:sldId id="3130" r:id="rId16"/>
    <p:sldId id="3131" r:id="rId17"/>
    <p:sldId id="3132" r:id="rId18"/>
    <p:sldId id="3155" r:id="rId19"/>
    <p:sldId id="3166" r:id="rId20"/>
    <p:sldId id="3167" r:id="rId21"/>
    <p:sldId id="3168" r:id="rId22"/>
    <p:sldId id="3169" r:id="rId23"/>
    <p:sldId id="3170" r:id="rId24"/>
    <p:sldId id="3165" r:id="rId25"/>
    <p:sldId id="3136" r:id="rId26"/>
    <p:sldId id="3135" r:id="rId27"/>
    <p:sldId id="3067" r:id="rId28"/>
    <p:sldId id="3172" r:id="rId29"/>
    <p:sldId id="3171" r:id="rId30"/>
    <p:sldId id="3154" r:id="rId31"/>
    <p:sldId id="3142" r:id="rId32"/>
    <p:sldId id="3144" r:id="rId33"/>
    <p:sldId id="3146" r:id="rId34"/>
    <p:sldId id="3147" r:id="rId35"/>
    <p:sldId id="3160" r:id="rId36"/>
    <p:sldId id="3153" r:id="rId37"/>
    <p:sldId id="3158" r:id="rId38"/>
    <p:sldId id="3159" r:id="rId39"/>
    <p:sldId id="3156" r:id="rId40"/>
    <p:sldId id="3162" r:id="rId41"/>
    <p:sldId id="3163" r:id="rId42"/>
    <p:sldId id="3157" r:id="rId43"/>
    <p:sldId id="3143" r:id="rId44"/>
    <p:sldId id="3145" r:id="rId45"/>
    <p:sldId id="316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BC8FF"/>
    <a:srgbClr val="F2A672"/>
    <a:srgbClr val="D5F4FF"/>
    <a:srgbClr val="0070C0"/>
    <a:srgbClr val="000000"/>
    <a:srgbClr val="8F6244"/>
    <a:srgbClr val="19528D"/>
    <a:srgbClr val="F8FAF5"/>
    <a:srgbClr val="4329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94286" autoAdjust="0"/>
  </p:normalViewPr>
  <p:slideViewPr>
    <p:cSldViewPr snapToGrid="0">
      <p:cViewPr varScale="1">
        <p:scale>
          <a:sx n="120" d="100"/>
          <a:sy n="120" d="100"/>
        </p:scale>
        <p:origin x="1752" y="19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2" d="100"/>
          <a:sy n="122" d="100"/>
        </p:scale>
        <p:origin x="317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88404384793253E-2"/>
          <c:y val="2.6014042987837303E-2"/>
          <c:w val="0.89968197826498286"/>
          <c:h val="0.94905293110748545"/>
        </c:manualLayout>
      </c:layout>
      <c:lineChart>
        <c:grouping val="standard"/>
        <c:varyColors val="0"/>
        <c:ser>
          <c:idx val="0"/>
          <c:order val="0"/>
          <c:tx>
            <c:strRef>
              <c:f>Sheet1!$B$1</c:f>
              <c:strCache>
                <c:ptCount val="1"/>
                <c:pt idx="0">
                  <c:v> Goldman Sachs</c:v>
                </c:pt>
              </c:strCache>
            </c:strRef>
          </c:tx>
          <c:spPr>
            <a:ln w="127000" cap="rnd">
              <a:solidFill>
                <a:srgbClr val="00B0F0"/>
              </a:solidFill>
              <a:round/>
            </a:ln>
            <a:effectLst/>
          </c:spPr>
          <c:marker>
            <c:symbol val="none"/>
          </c:marker>
          <c:dPt>
            <c:idx val="0"/>
            <c:marker>
              <c:symbol val="none"/>
            </c:marker>
            <c:bubble3D val="0"/>
            <c:spPr>
              <a:ln w="127000" cap="rnd">
                <a:solidFill>
                  <a:srgbClr val="00B0F0"/>
                </a:solidFill>
                <a:round/>
              </a:ln>
              <a:effectLst/>
            </c:spPr>
            <c:extLst>
              <c:ext xmlns:c16="http://schemas.microsoft.com/office/drawing/2014/chart" uri="{C3380CC4-5D6E-409C-BE32-E72D297353CC}">
                <c16:uniqueId val="{00000002-C758-400C-B35C-6999E12FCCA6}"/>
              </c:ext>
            </c:extLst>
          </c:dPt>
          <c:dPt>
            <c:idx val="1"/>
            <c:marker>
              <c:symbol val="none"/>
            </c:marker>
            <c:bubble3D val="0"/>
            <c:spPr>
              <a:ln w="127000" cap="rnd">
                <a:solidFill>
                  <a:srgbClr val="00B0F0"/>
                </a:solidFill>
                <a:roun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5313-40C2-8CA5-AB87AF34FA20}"/>
              </c:ext>
            </c:extLst>
          </c:dPt>
          <c:dPt>
            <c:idx val="2"/>
            <c:marker>
              <c:symbol val="none"/>
            </c:marker>
            <c:bubble3D val="0"/>
            <c:spPr>
              <a:ln w="127000" cap="rnd">
                <a:solidFill>
                  <a:srgbClr val="00B0F0"/>
                </a:solidFill>
                <a:round/>
              </a:ln>
              <a:effectLst/>
            </c:spPr>
            <c:extLst>
              <c:ext xmlns:c16="http://schemas.microsoft.com/office/drawing/2014/chart" uri="{C3380CC4-5D6E-409C-BE32-E72D297353CC}">
                <c16:uniqueId val="{00000008-6C16-4E35-8CB2-54BFF103810A}"/>
              </c:ext>
            </c:extLst>
          </c:dPt>
          <c:cat>
            <c:numRef>
              <c:f>Sheet1!$A$2:$A$4</c:f>
              <c:numCache>
                <c:formatCode>General</c:formatCode>
                <c:ptCount val="3"/>
              </c:numCache>
            </c:numRef>
          </c:cat>
          <c:val>
            <c:numRef>
              <c:f>Sheet1!$B$2:$B$4</c:f>
              <c:numCache>
                <c:formatCode>0%</c:formatCode>
                <c:ptCount val="3"/>
                <c:pt idx="0">
                  <c:v>-0.06</c:v>
                </c:pt>
                <c:pt idx="1">
                  <c:v>-0.34</c:v>
                </c:pt>
                <c:pt idx="2">
                  <c:v>0.19</c:v>
                </c:pt>
              </c:numCache>
            </c:numRef>
          </c:val>
          <c:smooth val="0"/>
          <c:extLst>
            <c:ext xmlns:c16="http://schemas.microsoft.com/office/drawing/2014/chart" uri="{C3380CC4-5D6E-409C-BE32-E72D297353CC}">
              <c16:uniqueId val="{00000000-5313-40C2-8CA5-AB87AF34FA20}"/>
            </c:ext>
          </c:extLst>
        </c:ser>
        <c:ser>
          <c:idx val="1"/>
          <c:order val="1"/>
          <c:tx>
            <c:strRef>
              <c:f>Sheet1!$C$1</c:f>
              <c:strCache>
                <c:ptCount val="1"/>
                <c:pt idx="0">
                  <c:v> JP Morgan</c:v>
                </c:pt>
              </c:strCache>
            </c:strRef>
          </c:tx>
          <c:spPr>
            <a:ln w="127000" cap="rnd">
              <a:solidFill>
                <a:srgbClr val="00B0F0">
                  <a:alpha val="47000"/>
                </a:srgbClr>
              </a:solidFill>
              <a:round/>
            </a:ln>
            <a:effectLst/>
          </c:spPr>
          <c:marker>
            <c:symbol val="none"/>
          </c:marker>
          <c:dPt>
            <c:idx val="1"/>
            <c:marker>
              <c:symbol val="none"/>
            </c:marker>
            <c:bubble3D val="0"/>
            <c:spPr>
              <a:ln w="127000" cap="rnd">
                <a:solidFill>
                  <a:srgbClr val="00B0F0">
                    <a:alpha val="47000"/>
                  </a:srgbClr>
                </a:solidFill>
                <a:roun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5-1514-460A-BC57-7B2BC4BB0ECC}"/>
              </c:ext>
            </c:extLst>
          </c:dPt>
          <c:cat>
            <c:numRef>
              <c:f>Sheet1!$A$2:$A$4</c:f>
              <c:numCache>
                <c:formatCode>General</c:formatCode>
                <c:ptCount val="3"/>
              </c:numCache>
            </c:numRef>
          </c:cat>
          <c:val>
            <c:numRef>
              <c:f>Sheet1!$C$2:$C$4</c:f>
              <c:numCache>
                <c:formatCode>0%</c:formatCode>
                <c:ptCount val="3"/>
                <c:pt idx="0">
                  <c:v>-0.1</c:v>
                </c:pt>
                <c:pt idx="1">
                  <c:v>-0.25</c:v>
                </c:pt>
                <c:pt idx="2">
                  <c:v>0.08</c:v>
                </c:pt>
              </c:numCache>
            </c:numRef>
          </c:val>
          <c:smooth val="0"/>
          <c:extLst>
            <c:ext xmlns:c16="http://schemas.microsoft.com/office/drawing/2014/chart" uri="{C3380CC4-5D6E-409C-BE32-E72D297353CC}">
              <c16:uniqueId val="{00000004-1514-460A-BC57-7B2BC4BB0ECC}"/>
            </c:ext>
          </c:extLst>
        </c:ser>
        <c:ser>
          <c:idx val="2"/>
          <c:order val="2"/>
          <c:tx>
            <c:strRef>
              <c:f>Sheet1!$D$1</c:f>
              <c:strCache>
                <c:ptCount val="1"/>
                <c:pt idx="0">
                  <c:v> Morgan Stanley</c:v>
                </c:pt>
              </c:strCache>
            </c:strRef>
          </c:tx>
          <c:spPr>
            <a:ln w="161925" cap="rnd">
              <a:solidFill>
                <a:srgbClr val="00B050"/>
              </a:solidFill>
              <a:round/>
            </a:ln>
            <a:effectLst/>
          </c:spPr>
          <c:marker>
            <c:symbol val="none"/>
          </c:marker>
          <c:dPt>
            <c:idx val="2"/>
            <c:marker>
              <c:symbol val="none"/>
            </c:marker>
            <c:bubble3D val="0"/>
            <c:spPr>
              <a:ln w="161925" cap="rnd">
                <a:solidFill>
                  <a:srgbClr val="00B050"/>
                </a:solidFill>
                <a:roun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1514-460A-BC57-7B2BC4BB0ECC}"/>
              </c:ext>
            </c:extLst>
          </c:dPt>
          <c:cat>
            <c:numRef>
              <c:f>Sheet1!$A$2:$A$4</c:f>
              <c:numCache>
                <c:formatCode>General</c:formatCode>
                <c:ptCount val="3"/>
              </c:numCache>
            </c:numRef>
          </c:cat>
          <c:val>
            <c:numRef>
              <c:f>Sheet1!$D$2:$D$4</c:f>
              <c:numCache>
                <c:formatCode>0.0%</c:formatCode>
                <c:ptCount val="3"/>
                <c:pt idx="0">
                  <c:v>-2.4E-2</c:v>
                </c:pt>
                <c:pt idx="1">
                  <c:v>-0.30099999999999999</c:v>
                </c:pt>
                <c:pt idx="2">
                  <c:v>0.29199999999999998</c:v>
                </c:pt>
              </c:numCache>
            </c:numRef>
          </c:val>
          <c:smooth val="0"/>
          <c:extLst>
            <c:ext xmlns:c16="http://schemas.microsoft.com/office/drawing/2014/chart" uri="{C3380CC4-5D6E-409C-BE32-E72D297353CC}">
              <c16:uniqueId val="{00000006-1514-460A-BC57-7B2BC4BB0ECC}"/>
            </c:ext>
          </c:extLst>
        </c:ser>
        <c:dLbls>
          <c:showLegendKey val="0"/>
          <c:showVal val="0"/>
          <c:showCatName val="0"/>
          <c:showSerName val="0"/>
          <c:showPercent val="0"/>
          <c:showBubbleSize val="0"/>
        </c:dLbls>
        <c:smooth val="0"/>
        <c:axId val="1858893071"/>
        <c:axId val="1967796623"/>
      </c:lineChart>
      <c:catAx>
        <c:axId val="1858893071"/>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67796623"/>
        <c:crosses val="autoZero"/>
        <c:auto val="1"/>
        <c:lblAlgn val="ctr"/>
        <c:lblOffset val="100"/>
        <c:noMultiLvlLbl val="0"/>
      </c:catAx>
      <c:valAx>
        <c:axId val="1967796623"/>
        <c:scaling>
          <c:orientation val="minMax"/>
          <c:max val="0.35000000000000003"/>
          <c:min val="-0.4"/>
        </c:scaling>
        <c:delete val="1"/>
        <c:axPos val="l"/>
        <c:numFmt formatCode="0%" sourceLinked="1"/>
        <c:majorTickMark val="out"/>
        <c:minorTickMark val="none"/>
        <c:tickLblPos val="nextTo"/>
        <c:crossAx val="1858893071"/>
        <c:crosses val="autoZero"/>
        <c:crossBetween val="between"/>
      </c:valAx>
      <c:spPr>
        <a:solidFill>
          <a:schemeClr val="bg1"/>
        </a:solidFill>
        <a:ln w="38100">
          <a:solidFill>
            <a:srgbClr val="002060"/>
          </a:solidFill>
        </a:ln>
        <a:effectLst>
          <a:outerShdw blurRad="50800" dist="38100" dir="18900000" algn="bl" rotWithShape="0">
            <a:prstClr val="black">
              <a:alpha val="40000"/>
            </a:prstClr>
          </a:outerShdw>
        </a:effectLst>
      </c:spPr>
    </c:plotArea>
    <c:legend>
      <c:legendPos val="r"/>
      <c:layout>
        <c:manualLayout>
          <c:xMode val="edge"/>
          <c:yMode val="edge"/>
          <c:x val="6.1525364716087022E-2"/>
          <c:y val="5.8363885561087396E-2"/>
          <c:w val="0.43546123298829531"/>
          <c:h val="0.27274460344312063"/>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Pre-COVID-19</c:v>
                </c:pt>
              </c:strCache>
            </c:strRef>
          </c:tx>
          <c:spPr>
            <a:solidFill>
              <a:srgbClr val="5BC8FF"/>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DBEE-4838-9F9C-86FFABCC6A62}"/>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0.0%</c:formatCode>
                <c:ptCount val="3"/>
                <c:pt idx="0">
                  <c:v>4.7E-2</c:v>
                </c:pt>
                <c:pt idx="1">
                  <c:v>3.7999999999999999E-2</c:v>
                </c:pt>
                <c:pt idx="2">
                  <c:v>0</c:v>
                </c:pt>
              </c:numCache>
            </c:numRef>
          </c:val>
          <c:extLst>
            <c:ext xmlns:c16="http://schemas.microsoft.com/office/drawing/2014/chart" uri="{C3380CC4-5D6E-409C-BE32-E72D297353CC}">
              <c16:uniqueId val="{00000000-DBEE-4838-9F9C-86FFABCC6A62}"/>
            </c:ext>
          </c:extLst>
        </c:ser>
        <c:ser>
          <c:idx val="1"/>
          <c:order val="1"/>
          <c:tx>
            <c:strRef>
              <c:f>Sheet1!$C$1</c:f>
              <c:strCache>
                <c:ptCount val="1"/>
                <c:pt idx="0">
                  <c:v>Post-COVID-19</c:v>
                </c:pt>
              </c:strCache>
            </c:strRef>
          </c:tx>
          <c:spPr>
            <a:solidFill>
              <a:schemeClr val="tx1"/>
            </a:solidFill>
            <a:ln>
              <a:noFill/>
            </a:ln>
            <a:effectLst/>
          </c:spPr>
          <c:invertIfNegative val="0"/>
          <c:dLbls>
            <c:dLbl>
              <c:idx val="0"/>
              <c:tx>
                <c:rich>
                  <a:bodyPr/>
                  <a:lstStyle/>
                  <a:p>
                    <a:r>
                      <a:rPr lang="en-US"/>
                      <a:t>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EE-4838-9F9C-86FFABCC6A62}"/>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Sheet1!$C$2:$C$4</c:f>
              <c:numCache>
                <c:formatCode>0.0%</c:formatCode>
                <c:ptCount val="3"/>
                <c:pt idx="0">
                  <c:v>0.03</c:v>
                </c:pt>
                <c:pt idx="1">
                  <c:v>4.2000000000000003E-2</c:v>
                </c:pt>
                <c:pt idx="2">
                  <c:v>4.5999999999999999E-2</c:v>
                </c:pt>
              </c:numCache>
            </c:numRef>
          </c:val>
          <c:extLst>
            <c:ext xmlns:c16="http://schemas.microsoft.com/office/drawing/2014/chart" uri="{C3380CC4-5D6E-409C-BE32-E72D297353CC}">
              <c16:uniqueId val="{00000003-DBEE-4838-9F9C-86FFABCC6A62}"/>
            </c:ext>
          </c:extLst>
        </c:ser>
        <c:dLbls>
          <c:showLegendKey val="0"/>
          <c:showVal val="0"/>
          <c:showCatName val="0"/>
          <c:showSerName val="0"/>
          <c:showPercent val="0"/>
          <c:showBubbleSize val="0"/>
        </c:dLbls>
        <c:gapWidth val="20"/>
        <c:axId val="2055990032"/>
        <c:axId val="1999754448"/>
      </c:barChart>
      <c:catAx>
        <c:axId val="205599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999754448"/>
        <c:crosses val="autoZero"/>
        <c:auto val="1"/>
        <c:lblAlgn val="ctr"/>
        <c:lblOffset val="100"/>
        <c:noMultiLvlLbl val="0"/>
      </c:catAx>
      <c:valAx>
        <c:axId val="1999754448"/>
        <c:scaling>
          <c:orientation val="minMax"/>
          <c:max val="6.0000000000000012E-2"/>
        </c:scaling>
        <c:delete val="1"/>
        <c:axPos val="l"/>
        <c:numFmt formatCode="0.0%" sourceLinked="1"/>
        <c:majorTickMark val="out"/>
        <c:minorTickMark val="none"/>
        <c:tickLblPos val="nextTo"/>
        <c:crossAx val="2055990032"/>
        <c:crosses val="autoZero"/>
        <c:crossBetween val="between"/>
      </c:valAx>
      <c:spPr>
        <a:noFill/>
        <a:ln>
          <a:noFill/>
        </a:ln>
        <a:effectLst/>
      </c:spPr>
    </c:plotArea>
    <c:legend>
      <c:legendPos val="t"/>
      <c:layout>
        <c:manualLayout>
          <c:xMode val="edge"/>
          <c:yMode val="edge"/>
          <c:x val="0.2422242380676482"/>
          <c:y val="0.11894937687996314"/>
          <c:w val="0.51597081656722921"/>
          <c:h val="7.801731220424271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364881901950333E-2"/>
          <c:y val="0"/>
          <c:w val="0.96642661415407805"/>
          <c:h val="1"/>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a:outerShdw blurRad="50800" dist="38100" dir="18900000" algn="bl" rotWithShape="0">
                <a:prstClr val="black">
                  <a:alpha val="40000"/>
                </a:prstClr>
              </a:outerShdw>
            </a:effectLst>
          </c:spPr>
          <c:invertIfNegative val="0"/>
          <c:dPt>
            <c:idx val="12"/>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07CF-49DE-BC68-BA433BCC3918}"/>
              </c:ext>
            </c:extLst>
          </c:dPt>
          <c:dPt>
            <c:idx val="13"/>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4-07CF-49DE-BC68-BA433BCC3918}"/>
              </c:ext>
            </c:extLst>
          </c:dPt>
          <c:dPt>
            <c:idx val="14"/>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5-07CF-49DE-BC68-BA433BCC3918}"/>
              </c:ext>
            </c:extLst>
          </c:dPt>
          <c:dPt>
            <c:idx val="15"/>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6-07CF-49DE-BC68-BA433BCC3918}"/>
              </c:ext>
            </c:extLst>
          </c:dPt>
          <c:dPt>
            <c:idx val="16"/>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07CF-49DE-BC68-BA433BCC391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2001</c:v>
                </c:pt>
                <c:pt idx="2">
                  <c:v>2002</c:v>
                </c:pt>
                <c:pt idx="3">
                  <c:v>2003</c:v>
                </c:pt>
                <c:pt idx="4">
                  <c:v>2004</c:v>
                </c:pt>
                <c:pt idx="5">
                  <c:v>2005</c:v>
                </c:pt>
              </c:numCache>
            </c:numRef>
          </c:cat>
          <c:val>
            <c:numRef>
              <c:f>Sheet1!$B$2:$B$7</c:f>
              <c:numCache>
                <c:formatCode>0.0%</c:formatCode>
                <c:ptCount val="6"/>
                <c:pt idx="0">
                  <c:v>8.5999999999999993E-2</c:v>
                </c:pt>
                <c:pt idx="1">
                  <c:v>6.5000000000000002E-2</c:v>
                </c:pt>
                <c:pt idx="2">
                  <c:v>8.5000000000000006E-2</c:v>
                </c:pt>
                <c:pt idx="3">
                  <c:v>8.6999999999999994E-2</c:v>
                </c:pt>
                <c:pt idx="4">
                  <c:v>0.125</c:v>
                </c:pt>
                <c:pt idx="5">
                  <c:v>0.114</c:v>
                </c:pt>
              </c:numCache>
            </c:numRef>
          </c:val>
          <c:extLst>
            <c:ext xmlns:c16="http://schemas.microsoft.com/office/drawing/2014/chart" uri="{C3380CC4-5D6E-409C-BE32-E72D297353CC}">
              <c16:uniqueId val="{00000000-07CF-49DE-BC68-BA433BCC3918}"/>
            </c:ext>
          </c:extLst>
        </c:ser>
        <c:dLbls>
          <c:showLegendKey val="0"/>
          <c:showVal val="0"/>
          <c:showCatName val="0"/>
          <c:showSerName val="0"/>
          <c:showPercent val="0"/>
          <c:showBubbleSize val="0"/>
        </c:dLbls>
        <c:gapWidth val="20"/>
        <c:overlap val="-27"/>
        <c:axId val="1554726527"/>
        <c:axId val="1335122927"/>
      </c:barChart>
      <c:catAx>
        <c:axId val="1554726527"/>
        <c:scaling>
          <c:orientation val="minMax"/>
        </c:scaling>
        <c:delete val="0"/>
        <c:axPos val="b"/>
        <c:numFmt formatCode="General" sourceLinked="1"/>
        <c:majorTickMark val="none"/>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35122927"/>
        <c:crosses val="autoZero"/>
        <c:auto val="1"/>
        <c:lblAlgn val="ctr"/>
        <c:lblOffset val="100"/>
        <c:noMultiLvlLbl val="0"/>
      </c:catAx>
      <c:valAx>
        <c:axId val="1335122927"/>
        <c:scaling>
          <c:orientation val="minMax"/>
          <c:max val="0.14000000000000001"/>
          <c:min val="0"/>
        </c:scaling>
        <c:delete val="1"/>
        <c:axPos val="l"/>
        <c:numFmt formatCode="0.0%" sourceLinked="1"/>
        <c:majorTickMark val="out"/>
        <c:minorTickMark val="none"/>
        <c:tickLblPos val="nextTo"/>
        <c:crossAx val="155472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2785813461015E-2"/>
          <c:y val="0"/>
          <c:w val="0.95274577306570907"/>
          <c:h val="1"/>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c:formatCode>
                <c:ptCount val="6"/>
                <c:pt idx="0">
                  <c:v>4.3999999999999997E-2</c:v>
                </c:pt>
                <c:pt idx="1">
                  <c:v>5.1999999999999998E-2</c:v>
                </c:pt>
                <c:pt idx="2">
                  <c:v>5.5E-2</c:v>
                </c:pt>
                <c:pt idx="3">
                  <c:v>6.4000000000000001E-2</c:v>
                </c:pt>
                <c:pt idx="4">
                  <c:v>4.8000000000000001E-2</c:v>
                </c:pt>
                <c:pt idx="5">
                  <c:v>4.7E-2</c:v>
                </c:pt>
              </c:numCache>
            </c:numRef>
          </c:val>
          <c:extLst>
            <c:ext xmlns:c16="http://schemas.microsoft.com/office/drawing/2014/chart" uri="{C3380CC4-5D6E-409C-BE32-E72D297353CC}">
              <c16:uniqueId val="{0000000A-DB74-47A5-8CB9-2C86976BDA90}"/>
            </c:ext>
          </c:extLst>
        </c:ser>
        <c:dLbls>
          <c:showLegendKey val="0"/>
          <c:showVal val="0"/>
          <c:showCatName val="0"/>
          <c:showSerName val="0"/>
          <c:showPercent val="0"/>
          <c:showBubbleSize val="0"/>
        </c:dLbls>
        <c:gapWidth val="20"/>
        <c:overlap val="-27"/>
        <c:axId val="1554726527"/>
        <c:axId val="1335122927"/>
      </c:barChart>
      <c:catAx>
        <c:axId val="1554726527"/>
        <c:scaling>
          <c:orientation val="minMax"/>
        </c:scaling>
        <c:delete val="0"/>
        <c:axPos val="b"/>
        <c:numFmt formatCode="General" sourceLinked="1"/>
        <c:majorTickMark val="none"/>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35122927"/>
        <c:crosses val="autoZero"/>
        <c:auto val="1"/>
        <c:lblAlgn val="ctr"/>
        <c:lblOffset val="100"/>
        <c:noMultiLvlLbl val="0"/>
      </c:catAx>
      <c:valAx>
        <c:axId val="1335122927"/>
        <c:scaling>
          <c:orientation val="minMax"/>
          <c:max val="0.14000000000000001"/>
          <c:min val="0"/>
        </c:scaling>
        <c:delete val="1"/>
        <c:axPos val="l"/>
        <c:numFmt formatCode="0.0%" sourceLinked="1"/>
        <c:majorTickMark val="out"/>
        <c:minorTickMark val="none"/>
        <c:tickLblPos val="nextTo"/>
        <c:crossAx val="155472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98929074752298E-2"/>
          <c:y val="2.6384153271635E-2"/>
          <c:w val="0.90737979440238192"/>
          <c:h val="0.91669031811841795"/>
        </c:manualLayout>
      </c:layout>
      <c:lineChart>
        <c:grouping val="standard"/>
        <c:varyColors val="0"/>
        <c:ser>
          <c:idx val="0"/>
          <c:order val="0"/>
          <c:tx>
            <c:strRef>
              <c:f>Sheet1!$B$1</c:f>
              <c:strCache>
                <c:ptCount val="1"/>
                <c:pt idx="0">
                  <c:v>Series 1</c:v>
                </c:pt>
              </c:strCache>
            </c:strRef>
          </c:tx>
          <c:spPr>
            <a:ln w="76200" cap="rnd">
              <a:solidFill>
                <a:srgbClr val="FFFF00"/>
              </a:solidFill>
              <a:round/>
            </a:ln>
            <a:effectLst>
              <a:outerShdw blurRad="50800" dist="38100" dir="18900000" algn="bl" rotWithShape="0">
                <a:prstClr val="black">
                  <a:alpha val="40000"/>
                </a:prstClr>
              </a:outerShdw>
            </a:effectLst>
          </c:spPr>
          <c:marker>
            <c:symbol val="none"/>
          </c:marker>
          <c:cat>
            <c:strRef>
              <c:f>Sheet1!$A$2:$A$18</c:f>
              <c:strCache>
                <c:ptCount val="17"/>
                <c:pt idx="0">
                  <c:v>June 2004</c:v>
                </c:pt>
                <c:pt idx="1">
                  <c:v>June 2005</c:v>
                </c:pt>
                <c:pt idx="2">
                  <c:v>June 2006 </c:v>
                </c:pt>
                <c:pt idx="3">
                  <c:v>June 2007</c:v>
                </c:pt>
                <c:pt idx="4">
                  <c:v>June 2008</c:v>
                </c:pt>
                <c:pt idx="5">
                  <c:v>June 2009</c:v>
                </c:pt>
                <c:pt idx="6">
                  <c:v>June 2010</c:v>
                </c:pt>
                <c:pt idx="7">
                  <c:v>June 2011</c:v>
                </c:pt>
                <c:pt idx="8">
                  <c:v>June 2012</c:v>
                </c:pt>
                <c:pt idx="9">
                  <c:v>June 2013</c:v>
                </c:pt>
                <c:pt idx="10">
                  <c:v>June 2014</c:v>
                </c:pt>
                <c:pt idx="11">
                  <c:v>June 2015</c:v>
                </c:pt>
                <c:pt idx="12">
                  <c:v>June 2016</c:v>
                </c:pt>
                <c:pt idx="13">
                  <c:v>June 2017</c:v>
                </c:pt>
                <c:pt idx="14">
                  <c:v>June 2018</c:v>
                </c:pt>
                <c:pt idx="15">
                  <c:v>June 2019</c:v>
                </c:pt>
                <c:pt idx="16">
                  <c:v>Today</c:v>
                </c:pt>
              </c:strCache>
            </c:strRef>
          </c:cat>
          <c:val>
            <c:numRef>
              <c:f>Sheet1!$B$2:$B$18</c:f>
              <c:numCache>
                <c:formatCode>General</c:formatCode>
                <c:ptCount val="17"/>
                <c:pt idx="0">
                  <c:v>378.3</c:v>
                </c:pt>
                <c:pt idx="1">
                  <c:v>802.6</c:v>
                </c:pt>
                <c:pt idx="2">
                  <c:v>868.7</c:v>
                </c:pt>
                <c:pt idx="3">
                  <c:v>547.79999999999995</c:v>
                </c:pt>
                <c:pt idx="4">
                  <c:v>117.7</c:v>
                </c:pt>
                <c:pt idx="5">
                  <c:v>126.2</c:v>
                </c:pt>
                <c:pt idx="6">
                  <c:v>97.7</c:v>
                </c:pt>
                <c:pt idx="7">
                  <c:v>92.6</c:v>
                </c:pt>
                <c:pt idx="8">
                  <c:v>101.7</c:v>
                </c:pt>
                <c:pt idx="9">
                  <c:v>110.8</c:v>
                </c:pt>
                <c:pt idx="10">
                  <c:v>127.5</c:v>
                </c:pt>
                <c:pt idx="11">
                  <c:v>150.69999999999999</c:v>
                </c:pt>
                <c:pt idx="12">
                  <c:v>163.69999999999999</c:v>
                </c:pt>
                <c:pt idx="13">
                  <c:v>178.5</c:v>
                </c:pt>
                <c:pt idx="14">
                  <c:v>181</c:v>
                </c:pt>
                <c:pt idx="15">
                  <c:v>189.8</c:v>
                </c:pt>
                <c:pt idx="16">
                  <c:v>152.1</c:v>
                </c:pt>
              </c:numCache>
            </c:numRef>
          </c:val>
          <c:smooth val="0"/>
          <c:extLst>
            <c:ext xmlns:c16="http://schemas.microsoft.com/office/drawing/2014/chart" uri="{C3380CC4-5D6E-409C-BE32-E72D297353CC}">
              <c16:uniqueId val="{00000000-6E2B-F94B-95C1-8A18070ED999}"/>
            </c:ext>
          </c:extLst>
        </c:ser>
        <c:dLbls>
          <c:showLegendKey val="0"/>
          <c:showVal val="0"/>
          <c:showCatName val="0"/>
          <c:showSerName val="0"/>
          <c:showPercent val="0"/>
          <c:showBubbleSize val="0"/>
        </c:dLbls>
        <c:smooth val="0"/>
        <c:axId val="-1198290624"/>
        <c:axId val="-1197634048"/>
      </c:lineChart>
      <c:catAx>
        <c:axId val="-1198290624"/>
        <c:scaling>
          <c:orientation val="minMax"/>
        </c:scaling>
        <c:delete val="0"/>
        <c:axPos val="b"/>
        <c:numFmt formatCode="General" sourceLinked="1"/>
        <c:majorTickMark val="out"/>
        <c:minorTickMark val="none"/>
        <c:tickLblPos val="nextTo"/>
        <c:spPr>
          <a:noFill/>
          <a:ln w="3175" cap="flat" cmpd="sng" algn="ctr">
            <a:solidFill>
              <a:srgbClr val="C0C0C0"/>
            </a:solidFill>
            <a:round/>
          </a:ln>
          <a:effectLst/>
        </c:spPr>
        <c:txPr>
          <a:bodyPr rot="0" spcFirstLastPara="1" vertOverflow="ellipsis" wrap="square" anchor="ctr" anchorCtr="1"/>
          <a:lstStyle/>
          <a:p>
            <a:pPr>
              <a:defRPr sz="800" b="0" i="0" u="none" strike="noStrike" kern="1200" baseline="0">
                <a:solidFill>
                  <a:schemeClr val="bg1"/>
                </a:solidFill>
                <a:latin typeface="Arial" charset="0"/>
                <a:ea typeface="Arial" charset="0"/>
                <a:cs typeface="Arial" charset="0"/>
              </a:defRPr>
            </a:pPr>
            <a:endParaRPr lang="en-US"/>
          </a:p>
        </c:txPr>
        <c:crossAx val="-1197634048"/>
        <c:crosses val="autoZero"/>
        <c:auto val="1"/>
        <c:lblAlgn val="ctr"/>
        <c:lblOffset val="100"/>
        <c:tickMarkSkip val="1"/>
        <c:noMultiLvlLbl val="0"/>
      </c:catAx>
      <c:valAx>
        <c:axId val="-1197634048"/>
        <c:scaling>
          <c:orientation val="minMax"/>
          <c:max val="900"/>
        </c:scaling>
        <c:delete val="0"/>
        <c:axPos val="l"/>
        <c:majorGridlines>
          <c:spPr>
            <a:ln w="3175" cap="flat" cmpd="sng" algn="ctr">
              <a:solidFill>
                <a:srgbClr val="C0C0C0"/>
              </a:solidFill>
              <a:round/>
            </a:ln>
            <a:effectLst/>
          </c:spPr>
        </c:majorGridlines>
        <c:numFmt formatCode="General" sourceLinked="0"/>
        <c:majorTickMark val="out"/>
        <c:minorTickMark val="none"/>
        <c:tickLblPos val="nextTo"/>
        <c:spPr>
          <a:noFill/>
          <a:ln>
            <a:solidFill>
              <a:srgbClr val="C0C0C0"/>
            </a:solidFill>
          </a:ln>
          <a:effectLst/>
        </c:spPr>
        <c:txPr>
          <a:bodyPr rot="-60000000" spcFirstLastPara="1" vertOverflow="ellipsis" vert="horz" wrap="square" anchor="ctr" anchorCtr="1"/>
          <a:lstStyle/>
          <a:p>
            <a:pPr>
              <a:defRPr sz="1800" b="0" i="0" u="none" strike="noStrike" kern="1200" baseline="0">
                <a:solidFill>
                  <a:schemeClr val="bg1"/>
                </a:solidFill>
                <a:latin typeface="Arial" charset="0"/>
                <a:ea typeface="Arial" charset="0"/>
                <a:cs typeface="Arial" charset="0"/>
              </a:defRPr>
            </a:pPr>
            <a:endParaRPr lang="en-US"/>
          </a:p>
        </c:txPr>
        <c:crossAx val="-1198290624"/>
        <c:crosses val="autoZero"/>
        <c:crossBetween val="between"/>
      </c:valAx>
      <c:spPr>
        <a:noFill/>
        <a:ln>
          <a:noFill/>
        </a:ln>
        <a:effectLst/>
      </c:spPr>
    </c:plotArea>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55767722194895E-2"/>
          <c:y val="4.1401547351382233E-2"/>
          <c:w val="0.52932021808753926"/>
          <c:h val="0.92812600267292711"/>
        </c:manualLayout>
      </c:layout>
      <c:lineChart>
        <c:grouping val="standard"/>
        <c:varyColors val="0"/>
        <c:ser>
          <c:idx val="0"/>
          <c:order val="0"/>
          <c:tx>
            <c:strRef>
              <c:f>Sheet1!$B$1</c:f>
              <c:strCache>
                <c:ptCount val="1"/>
                <c:pt idx="0">
                  <c:v>Series 1</c:v>
                </c:pt>
              </c:strCache>
            </c:strRef>
          </c:tx>
          <c:spPr>
            <a:ln w="28575" cap="rnd">
              <a:solidFill>
                <a:schemeClr val="bg1"/>
              </a:solidFill>
              <a:round/>
            </a:ln>
            <a:effectLst/>
          </c:spPr>
          <c:marker>
            <c:symbol val="none"/>
          </c:marker>
          <c:cat>
            <c:strRef>
              <c:f>Sheet1!$A$2:$A$253</c:f>
              <c:strCache>
                <c:ptCount val="241"/>
                <c:pt idx="0">
                  <c:v>1999</c:v>
                </c:pt>
                <c:pt idx="12">
                  <c:v>2000</c:v>
                </c:pt>
                <c:pt idx="72">
                  <c:v>2005</c:v>
                </c:pt>
                <c:pt idx="84">
                  <c:v>2006</c:v>
                </c:pt>
                <c:pt idx="96">
                  <c:v>2007</c:v>
                </c:pt>
                <c:pt idx="132">
                  <c:v>2010</c:v>
                </c:pt>
                <c:pt idx="192">
                  <c:v>2015</c:v>
                </c:pt>
                <c:pt idx="240">
                  <c:v>2019</c:v>
                </c:pt>
              </c:strCache>
            </c:strRef>
          </c:cat>
          <c:val>
            <c:numRef>
              <c:f>Sheet1!$B$2:$B$253</c:f>
              <c:numCache>
                <c:formatCode>#,##0.0</c:formatCode>
                <c:ptCount val="252"/>
                <c:pt idx="0">
                  <c:v>5.0999999999999996</c:v>
                </c:pt>
                <c:pt idx="1">
                  <c:v>5</c:v>
                </c:pt>
                <c:pt idx="2">
                  <c:v>5</c:v>
                </c:pt>
                <c:pt idx="3">
                  <c:v>5.0999999999999996</c:v>
                </c:pt>
                <c:pt idx="4">
                  <c:v>5</c:v>
                </c:pt>
                <c:pt idx="5">
                  <c:v>4.7</c:v>
                </c:pt>
                <c:pt idx="6">
                  <c:v>4.5999999999999996</c:v>
                </c:pt>
                <c:pt idx="7">
                  <c:v>4.7</c:v>
                </c:pt>
                <c:pt idx="8">
                  <c:v>4.7</c:v>
                </c:pt>
                <c:pt idx="9">
                  <c:v>4.8</c:v>
                </c:pt>
                <c:pt idx="10">
                  <c:v>4.5</c:v>
                </c:pt>
                <c:pt idx="11" formatCode="0.0">
                  <c:v>4</c:v>
                </c:pt>
                <c:pt idx="12" formatCode="0.0">
                  <c:v>4.2</c:v>
                </c:pt>
                <c:pt idx="13" formatCode="0.0">
                  <c:v>4.7</c:v>
                </c:pt>
                <c:pt idx="14" formatCode="0.0">
                  <c:v>4.0999999999999996</c:v>
                </c:pt>
                <c:pt idx="15" formatCode="0.0">
                  <c:v>4.5999999999999996</c:v>
                </c:pt>
                <c:pt idx="16" formatCode="0.0">
                  <c:v>4.5999999999999996</c:v>
                </c:pt>
                <c:pt idx="17" formatCode="0.0">
                  <c:v>4.7</c:v>
                </c:pt>
                <c:pt idx="18" formatCode="0.0">
                  <c:v>4.5999999999999996</c:v>
                </c:pt>
                <c:pt idx="19" formatCode="0.0">
                  <c:v>4.7</c:v>
                </c:pt>
                <c:pt idx="20" formatCode="0.0">
                  <c:v>4.4000000000000004</c:v>
                </c:pt>
                <c:pt idx="21" formatCode="0.0">
                  <c:v>4.5</c:v>
                </c:pt>
                <c:pt idx="22" formatCode="0.0">
                  <c:v>4.2</c:v>
                </c:pt>
                <c:pt idx="23" formatCode="0.0">
                  <c:v>4.4000000000000004</c:v>
                </c:pt>
                <c:pt idx="24" formatCode="0.0">
                  <c:v>4.2</c:v>
                </c:pt>
                <c:pt idx="25" formatCode="0.0">
                  <c:v>4.5</c:v>
                </c:pt>
                <c:pt idx="26" formatCode="0.0">
                  <c:v>4.4000000000000004</c:v>
                </c:pt>
                <c:pt idx="27" formatCode="0.0">
                  <c:v>4.8</c:v>
                </c:pt>
                <c:pt idx="28" formatCode="0.0">
                  <c:v>4.5999999999999996</c:v>
                </c:pt>
                <c:pt idx="29" formatCode="0.0">
                  <c:v>4.7</c:v>
                </c:pt>
                <c:pt idx="30" formatCode="0.0">
                  <c:v>4.4000000000000004</c:v>
                </c:pt>
                <c:pt idx="31" formatCode="0.0">
                  <c:v>4.9000000000000004</c:v>
                </c:pt>
                <c:pt idx="32" formatCode="0.0">
                  <c:v>5</c:v>
                </c:pt>
                <c:pt idx="33" formatCode="0.0">
                  <c:v>4.5999999999999996</c:v>
                </c:pt>
                <c:pt idx="34" formatCode="0.0">
                  <c:v>5</c:v>
                </c:pt>
                <c:pt idx="35" formatCode="0.0">
                  <c:v>4.0999999999999996</c:v>
                </c:pt>
                <c:pt idx="36" formatCode="0.0">
                  <c:v>4.3</c:v>
                </c:pt>
                <c:pt idx="37" formatCode="0.0">
                  <c:v>4.5999999999999996</c:v>
                </c:pt>
                <c:pt idx="38" formatCode="0.0">
                  <c:v>4.5999999999999996</c:v>
                </c:pt>
                <c:pt idx="39" formatCode="0.0">
                  <c:v>4.9000000000000004</c:v>
                </c:pt>
                <c:pt idx="40" formatCode="0.0">
                  <c:v>4.7</c:v>
                </c:pt>
                <c:pt idx="41" formatCode="0.0">
                  <c:v>4.9000000000000004</c:v>
                </c:pt>
                <c:pt idx="42" formatCode="0.0">
                  <c:v>4.5999999999999996</c:v>
                </c:pt>
                <c:pt idx="43" formatCode="0.0">
                  <c:v>5</c:v>
                </c:pt>
                <c:pt idx="44" formatCode="0.0">
                  <c:v>4.8</c:v>
                </c:pt>
                <c:pt idx="45" formatCode="0.0">
                  <c:v>4.9000000000000004</c:v>
                </c:pt>
                <c:pt idx="46" formatCode="0.0">
                  <c:v>4.9000000000000004</c:v>
                </c:pt>
                <c:pt idx="47" formatCode="0.0">
                  <c:v>4.3</c:v>
                </c:pt>
                <c:pt idx="48" formatCode="0.0">
                  <c:v>4.5999999999999996</c:v>
                </c:pt>
                <c:pt idx="49" formatCode="0.0">
                  <c:v>4.7</c:v>
                </c:pt>
                <c:pt idx="50" formatCode="0.0">
                  <c:v>4.7</c:v>
                </c:pt>
                <c:pt idx="51" formatCode="0.0">
                  <c:v>5.0999999999999996</c:v>
                </c:pt>
                <c:pt idx="52" formatCode="0.0">
                  <c:v>4.8</c:v>
                </c:pt>
                <c:pt idx="53" formatCode="0.0">
                  <c:v>5</c:v>
                </c:pt>
                <c:pt idx="54" formatCode="0.0">
                  <c:v>4.5</c:v>
                </c:pt>
                <c:pt idx="55" formatCode="0.0">
                  <c:v>4.5</c:v>
                </c:pt>
                <c:pt idx="56" formatCode="0.0">
                  <c:v>4.3</c:v>
                </c:pt>
                <c:pt idx="57" formatCode="0.0">
                  <c:v>4.5</c:v>
                </c:pt>
                <c:pt idx="58" formatCode="0.0">
                  <c:v>4.8</c:v>
                </c:pt>
                <c:pt idx="59" formatCode="0.0">
                  <c:v>4.2</c:v>
                </c:pt>
                <c:pt idx="60" formatCode="0.0">
                  <c:v>4.3</c:v>
                </c:pt>
                <c:pt idx="61" formatCode="0.0">
                  <c:v>4.5</c:v>
                </c:pt>
                <c:pt idx="62" formatCode="0.0">
                  <c:v>4.4000000000000004</c:v>
                </c:pt>
                <c:pt idx="63" formatCode="0.0">
                  <c:v>4.3</c:v>
                </c:pt>
                <c:pt idx="64" formatCode="0.0">
                  <c:v>4.2</c:v>
                </c:pt>
                <c:pt idx="65" formatCode="0.0">
                  <c:v>4.0999999999999996</c:v>
                </c:pt>
                <c:pt idx="66" formatCode="0.0">
                  <c:v>4.3</c:v>
                </c:pt>
                <c:pt idx="67" formatCode="0.0">
                  <c:v>4.5</c:v>
                </c:pt>
                <c:pt idx="68" formatCode="0.0">
                  <c:v>4.2</c:v>
                </c:pt>
                <c:pt idx="69" formatCode="0.0">
                  <c:v>4.3</c:v>
                </c:pt>
                <c:pt idx="70" formatCode="0.0">
                  <c:v>4.4000000000000004</c:v>
                </c:pt>
                <c:pt idx="71" formatCode="0.0">
                  <c:v>3.9</c:v>
                </c:pt>
                <c:pt idx="72" formatCode="0.0">
                  <c:v>4</c:v>
                </c:pt>
                <c:pt idx="73" formatCode="0.0">
                  <c:v>4.0999999999999996</c:v>
                </c:pt>
                <c:pt idx="74" formatCode="0.0">
                  <c:v>4</c:v>
                </c:pt>
                <c:pt idx="75" formatCode="0.0">
                  <c:v>4.2</c:v>
                </c:pt>
                <c:pt idx="76" formatCode="0.0">
                  <c:v>4.3</c:v>
                </c:pt>
                <c:pt idx="77" formatCode="0.0">
                  <c:v>4.5</c:v>
                </c:pt>
                <c:pt idx="78" formatCode="0.0">
                  <c:v>4.5999999999999996</c:v>
                </c:pt>
                <c:pt idx="79" formatCode="0.0">
                  <c:v>4.7</c:v>
                </c:pt>
                <c:pt idx="80" formatCode="0.0">
                  <c:v>4.5999999999999996</c:v>
                </c:pt>
                <c:pt idx="81" formatCode="0.0">
                  <c:v>4.8</c:v>
                </c:pt>
                <c:pt idx="82" formatCode="0.0">
                  <c:v>5</c:v>
                </c:pt>
                <c:pt idx="83" formatCode="0.0">
                  <c:v>5</c:v>
                </c:pt>
                <c:pt idx="84" formatCode="0.0">
                  <c:v>5.2</c:v>
                </c:pt>
                <c:pt idx="85" formatCode="0.0">
                  <c:v>5.2</c:v>
                </c:pt>
                <c:pt idx="86" formatCode="0.0">
                  <c:v>5.6</c:v>
                </c:pt>
                <c:pt idx="87" formatCode="0.0">
                  <c:v>6.1</c:v>
                </c:pt>
                <c:pt idx="88" formatCode="0.0">
                  <c:v>6.5</c:v>
                </c:pt>
                <c:pt idx="89" formatCode="0.0">
                  <c:v>6.9</c:v>
                </c:pt>
                <c:pt idx="90" formatCode="0.0">
                  <c:v>7.3</c:v>
                </c:pt>
                <c:pt idx="91" formatCode="0.0">
                  <c:v>7.3</c:v>
                </c:pt>
                <c:pt idx="92" formatCode="0.0">
                  <c:v>7.2</c:v>
                </c:pt>
                <c:pt idx="93" formatCode="0.0">
                  <c:v>7.3</c:v>
                </c:pt>
                <c:pt idx="94" formatCode="0.0">
                  <c:v>7.2</c:v>
                </c:pt>
                <c:pt idx="95" formatCode="0.0">
                  <c:v>6.4</c:v>
                </c:pt>
                <c:pt idx="96" formatCode="0.0">
                  <c:v>6.6</c:v>
                </c:pt>
                <c:pt idx="97" formatCode="0.0">
                  <c:v>7</c:v>
                </c:pt>
                <c:pt idx="98" formatCode="0.0">
                  <c:v>7.4</c:v>
                </c:pt>
                <c:pt idx="99" formatCode="0.0">
                  <c:v>8.5</c:v>
                </c:pt>
                <c:pt idx="100" formatCode="0.0">
                  <c:v>8.9</c:v>
                </c:pt>
                <c:pt idx="101" formatCode="0.0">
                  <c:v>9.1</c:v>
                </c:pt>
                <c:pt idx="102" formatCode="0.0">
                  <c:v>9.6</c:v>
                </c:pt>
                <c:pt idx="103" formatCode="0.0">
                  <c:v>9.6</c:v>
                </c:pt>
                <c:pt idx="104" formatCode="0.0">
                  <c:v>10.199999999999999</c:v>
                </c:pt>
                <c:pt idx="105" formatCode="0.0">
                  <c:v>10.6</c:v>
                </c:pt>
                <c:pt idx="106" formatCode="0.0">
                  <c:v>10</c:v>
                </c:pt>
                <c:pt idx="107" formatCode="0.0">
                  <c:v>9.6</c:v>
                </c:pt>
                <c:pt idx="108" formatCode="0.0">
                  <c:v>10</c:v>
                </c:pt>
                <c:pt idx="109" formatCode="0.0">
                  <c:v>9.8000000000000007</c:v>
                </c:pt>
                <c:pt idx="110" formatCode="0.0">
                  <c:v>9.8000000000000007</c:v>
                </c:pt>
                <c:pt idx="111" formatCode="0.0">
                  <c:v>11.1</c:v>
                </c:pt>
                <c:pt idx="112" formatCode="0.0">
                  <c:v>10.8</c:v>
                </c:pt>
                <c:pt idx="113" formatCode="0.0">
                  <c:v>11.1</c:v>
                </c:pt>
                <c:pt idx="114" formatCode="0.0">
                  <c:v>11</c:v>
                </c:pt>
                <c:pt idx="115" formatCode="0.0">
                  <c:v>10.3</c:v>
                </c:pt>
                <c:pt idx="116" formatCode="0.0">
                  <c:v>10.1</c:v>
                </c:pt>
                <c:pt idx="117" formatCode="0.0">
                  <c:v>10.4</c:v>
                </c:pt>
                <c:pt idx="118" formatCode="0.0">
                  <c:v>11</c:v>
                </c:pt>
                <c:pt idx="119" formatCode="0.0">
                  <c:v>9.4</c:v>
                </c:pt>
                <c:pt idx="120" formatCode="0.0">
                  <c:v>9.5</c:v>
                </c:pt>
                <c:pt idx="121" formatCode="0.0">
                  <c:v>9.6999999999999993</c:v>
                </c:pt>
                <c:pt idx="122" formatCode="0.0">
                  <c:v>9.6</c:v>
                </c:pt>
                <c:pt idx="123" formatCode="0.0">
                  <c:v>10.199999999999999</c:v>
                </c:pt>
                <c:pt idx="124" formatCode="0.0">
                  <c:v>9.6999999999999993</c:v>
                </c:pt>
                <c:pt idx="125" formatCode="0.0">
                  <c:v>9.4</c:v>
                </c:pt>
                <c:pt idx="126" formatCode="0.0">
                  <c:v>9.3000000000000007</c:v>
                </c:pt>
                <c:pt idx="127" formatCode="0.0">
                  <c:v>8.9</c:v>
                </c:pt>
                <c:pt idx="128" formatCode="0.0">
                  <c:v>8.1</c:v>
                </c:pt>
                <c:pt idx="129" formatCode="0.0">
                  <c:v>7.1</c:v>
                </c:pt>
                <c:pt idx="130" formatCode="0.0">
                  <c:v>6.5</c:v>
                </c:pt>
                <c:pt idx="131" formatCode="0.0">
                  <c:v>7.5</c:v>
                </c:pt>
                <c:pt idx="132" formatCode="0.0">
                  <c:v>7.9</c:v>
                </c:pt>
                <c:pt idx="133" formatCode="0.0">
                  <c:v>8.4</c:v>
                </c:pt>
                <c:pt idx="134" formatCode="0.0">
                  <c:v>8.3000000000000007</c:v>
                </c:pt>
                <c:pt idx="135" formatCode="0.0">
                  <c:v>8.5</c:v>
                </c:pt>
                <c:pt idx="136" formatCode="0.0">
                  <c:v>8.1</c:v>
                </c:pt>
                <c:pt idx="137" formatCode="0.0">
                  <c:v>8.9</c:v>
                </c:pt>
                <c:pt idx="138" formatCode="0.0">
                  <c:v>11.9</c:v>
                </c:pt>
                <c:pt idx="139" formatCode="0.0">
                  <c:v>11.5</c:v>
                </c:pt>
                <c:pt idx="140" formatCode="0.0">
                  <c:v>10.7</c:v>
                </c:pt>
                <c:pt idx="141" formatCode="0.0">
                  <c:v>10.3</c:v>
                </c:pt>
                <c:pt idx="142" formatCode="0.0">
                  <c:v>9.4</c:v>
                </c:pt>
                <c:pt idx="143" formatCode="0.0">
                  <c:v>8.5</c:v>
                </c:pt>
                <c:pt idx="144" formatCode="0.0">
                  <c:v>7.9</c:v>
                </c:pt>
                <c:pt idx="145" formatCode="0.0">
                  <c:v>8.6999999999999993</c:v>
                </c:pt>
                <c:pt idx="146" formatCode="0.0">
                  <c:v>8.5</c:v>
                </c:pt>
                <c:pt idx="147" formatCode="0.0">
                  <c:v>9.1999999999999993</c:v>
                </c:pt>
                <c:pt idx="148" formatCode="0.0">
                  <c:v>9.1</c:v>
                </c:pt>
                <c:pt idx="149" formatCode="0.0">
                  <c:v>9</c:v>
                </c:pt>
                <c:pt idx="150" formatCode="0.0">
                  <c:v>9.1</c:v>
                </c:pt>
                <c:pt idx="151" formatCode="0.0">
                  <c:v>8.3000000000000007</c:v>
                </c:pt>
                <c:pt idx="152" formatCode="0.0">
                  <c:v>8</c:v>
                </c:pt>
                <c:pt idx="153" formatCode="0.0">
                  <c:v>7.6</c:v>
                </c:pt>
                <c:pt idx="154" formatCode="0.0">
                  <c:v>7.2</c:v>
                </c:pt>
                <c:pt idx="155" formatCode="0.0">
                  <c:v>6.4</c:v>
                </c:pt>
                <c:pt idx="156" formatCode="0.0">
                  <c:v>6.2</c:v>
                </c:pt>
                <c:pt idx="157" formatCode="0.0">
                  <c:v>6.3</c:v>
                </c:pt>
                <c:pt idx="158" formatCode="0.0">
                  <c:v>6.2</c:v>
                </c:pt>
                <c:pt idx="159" formatCode="0.0">
                  <c:v>6.5</c:v>
                </c:pt>
                <c:pt idx="160" formatCode="0.0">
                  <c:v>6.4</c:v>
                </c:pt>
                <c:pt idx="161" formatCode="0.0">
                  <c:v>6.4</c:v>
                </c:pt>
                <c:pt idx="162" formatCode="0.0">
                  <c:v>6.4</c:v>
                </c:pt>
                <c:pt idx="163" formatCode="0.0">
                  <c:v>6.1</c:v>
                </c:pt>
                <c:pt idx="164" formatCode="0.0">
                  <c:v>5.5</c:v>
                </c:pt>
                <c:pt idx="165" formatCode="0.0">
                  <c:v>5.3</c:v>
                </c:pt>
                <c:pt idx="166" formatCode="0.0">
                  <c:v>4.8</c:v>
                </c:pt>
                <c:pt idx="167" formatCode="0.0">
                  <c:v>4.5</c:v>
                </c:pt>
                <c:pt idx="168" formatCode="0.0">
                  <c:v>4.3</c:v>
                </c:pt>
                <c:pt idx="169" formatCode="0.0">
                  <c:v>4.5</c:v>
                </c:pt>
                <c:pt idx="170" formatCode="0.0">
                  <c:v>4.5999999999999996</c:v>
                </c:pt>
                <c:pt idx="171" formatCode="0.0">
                  <c:v>5.0999999999999996</c:v>
                </c:pt>
                <c:pt idx="172" formatCode="0.0">
                  <c:v>5</c:v>
                </c:pt>
                <c:pt idx="173" formatCode="0.0">
                  <c:v>5.0999999999999996</c:v>
                </c:pt>
                <c:pt idx="174" formatCode="0.0">
                  <c:v>5.0999999999999996</c:v>
                </c:pt>
                <c:pt idx="175" formatCode="0.0">
                  <c:v>5</c:v>
                </c:pt>
                <c:pt idx="176" formatCode="0.0">
                  <c:v>5.0999999999999996</c:v>
                </c:pt>
                <c:pt idx="177" formatCode="0.0">
                  <c:v>5</c:v>
                </c:pt>
                <c:pt idx="178" formatCode="0.0">
                  <c:v>5</c:v>
                </c:pt>
                <c:pt idx="179" formatCode="0.0">
                  <c:v>4.5999999999999996</c:v>
                </c:pt>
                <c:pt idx="180" formatCode="0.0">
                  <c:v>4.7</c:v>
                </c:pt>
                <c:pt idx="181" formatCode="0.0">
                  <c:v>4.8</c:v>
                </c:pt>
                <c:pt idx="182" formatCode="0.0">
                  <c:v>5</c:v>
                </c:pt>
                <c:pt idx="183" formatCode="0.0">
                  <c:v>5.6</c:v>
                </c:pt>
                <c:pt idx="184" formatCode="0.0">
                  <c:v>5.5</c:v>
                </c:pt>
                <c:pt idx="185" formatCode="0.0">
                  <c:v>5.6</c:v>
                </c:pt>
                <c:pt idx="186" formatCode="0.0">
                  <c:v>5.7</c:v>
                </c:pt>
                <c:pt idx="187" formatCode="0.0">
                  <c:v>5.6</c:v>
                </c:pt>
                <c:pt idx="188" formatCode="0.0">
                  <c:v>5.5</c:v>
                </c:pt>
                <c:pt idx="189" formatCode="0.0">
                  <c:v>5.3</c:v>
                </c:pt>
                <c:pt idx="190" formatCode="0.0">
                  <c:v>5</c:v>
                </c:pt>
                <c:pt idx="191" formatCode="0.0">
                  <c:v>4.4000000000000004</c:v>
                </c:pt>
                <c:pt idx="192" formatCode="0.0">
                  <c:v>4.5</c:v>
                </c:pt>
                <c:pt idx="193" formatCode="0.0">
                  <c:v>4.5</c:v>
                </c:pt>
                <c:pt idx="194" formatCode="0.0">
                  <c:v>4.5999999999999996</c:v>
                </c:pt>
                <c:pt idx="195" formatCode="0.0">
                  <c:v>5.2</c:v>
                </c:pt>
                <c:pt idx="196" formatCode="0.0">
                  <c:v>5.2</c:v>
                </c:pt>
                <c:pt idx="197" formatCode="0.0">
                  <c:v>5</c:v>
                </c:pt>
                <c:pt idx="198" formatCode="0.0">
                  <c:v>5</c:v>
                </c:pt>
                <c:pt idx="199" formatCode="0.0">
                  <c:v>5.0999999999999996</c:v>
                </c:pt>
                <c:pt idx="200" formatCode="0.0">
                  <c:v>4.9000000000000004</c:v>
                </c:pt>
                <c:pt idx="201" formatCode="0.0">
                  <c:v>4.8</c:v>
                </c:pt>
                <c:pt idx="202" formatCode="0.0">
                  <c:v>5.0999999999999996</c:v>
                </c:pt>
                <c:pt idx="203" formatCode="0.0">
                  <c:v>3.9</c:v>
                </c:pt>
                <c:pt idx="204" formatCode="0.0">
                  <c:v>4</c:v>
                </c:pt>
                <c:pt idx="205" formatCode="0.0">
                  <c:v>4.3</c:v>
                </c:pt>
                <c:pt idx="206" formatCode="0.0">
                  <c:v>4.4000000000000004</c:v>
                </c:pt>
                <c:pt idx="207" formatCode="0.0">
                  <c:v>4.7</c:v>
                </c:pt>
                <c:pt idx="208" formatCode="0.0">
                  <c:v>4.7</c:v>
                </c:pt>
                <c:pt idx="209" formatCode="0.0">
                  <c:v>4.5999999999999996</c:v>
                </c:pt>
                <c:pt idx="210" formatCode="0.0">
                  <c:v>4.7</c:v>
                </c:pt>
                <c:pt idx="211" formatCode="0.0">
                  <c:v>4.5</c:v>
                </c:pt>
                <c:pt idx="212" formatCode="0.0">
                  <c:v>4.5</c:v>
                </c:pt>
                <c:pt idx="213" formatCode="0.0">
                  <c:v>4.3</c:v>
                </c:pt>
                <c:pt idx="214" formatCode="0.0">
                  <c:v>4</c:v>
                </c:pt>
                <c:pt idx="215" formatCode="0.0">
                  <c:v>3.6</c:v>
                </c:pt>
                <c:pt idx="216" formatCode="0.0">
                  <c:v>3.6</c:v>
                </c:pt>
                <c:pt idx="217" formatCode="0.0">
                  <c:v>3.8</c:v>
                </c:pt>
                <c:pt idx="218" formatCode="0.0">
                  <c:v>3.9</c:v>
                </c:pt>
                <c:pt idx="219" formatCode="0.0">
                  <c:v>4.0999999999999996</c:v>
                </c:pt>
                <c:pt idx="220" formatCode="0.0">
                  <c:v>4.2</c:v>
                </c:pt>
                <c:pt idx="221" formatCode="0.0">
                  <c:v>4.2</c:v>
                </c:pt>
                <c:pt idx="222" formatCode="0.0">
                  <c:v>4.2</c:v>
                </c:pt>
                <c:pt idx="223" formatCode="0.0">
                  <c:v>4.2</c:v>
                </c:pt>
                <c:pt idx="224" formatCode="0.0">
                  <c:v>4.0999999999999996</c:v>
                </c:pt>
                <c:pt idx="225" formatCode="0.0">
                  <c:v>4</c:v>
                </c:pt>
                <c:pt idx="226" formatCode="0.0">
                  <c:v>3.6</c:v>
                </c:pt>
                <c:pt idx="227" formatCode="0.0">
                  <c:v>3.1</c:v>
                </c:pt>
                <c:pt idx="228" formatCode="0.0">
                  <c:v>3.3</c:v>
                </c:pt>
                <c:pt idx="229" formatCode="0.0">
                  <c:v>3.4</c:v>
                </c:pt>
                <c:pt idx="230" formatCode="0.0">
                  <c:v>3.6</c:v>
                </c:pt>
                <c:pt idx="231" formatCode="0.0">
                  <c:v>4</c:v>
                </c:pt>
                <c:pt idx="232" formatCode="0.0">
                  <c:v>4.2</c:v>
                </c:pt>
                <c:pt idx="233" formatCode="0.0">
                  <c:v>4.3</c:v>
                </c:pt>
                <c:pt idx="234" formatCode="0.0">
                  <c:v>4.3</c:v>
                </c:pt>
                <c:pt idx="235" formatCode="0.0">
                  <c:v>4.3</c:v>
                </c:pt>
                <c:pt idx="236" formatCode="0.0">
                  <c:v>4.3</c:v>
                </c:pt>
                <c:pt idx="237" formatCode="0.0">
                  <c:v>4.3</c:v>
                </c:pt>
                <c:pt idx="238" formatCode="0.0">
                  <c:v>4</c:v>
                </c:pt>
                <c:pt idx="239" formatCode="0.0">
                  <c:v>3.7</c:v>
                </c:pt>
                <c:pt idx="240" formatCode="0.0">
                  <c:v>3.8</c:v>
                </c:pt>
                <c:pt idx="241" formatCode="0.0">
                  <c:v>3.6</c:v>
                </c:pt>
                <c:pt idx="242" formatCode="0.0">
                  <c:v>3.8</c:v>
                </c:pt>
                <c:pt idx="243" formatCode="0.0">
                  <c:v>4.2</c:v>
                </c:pt>
                <c:pt idx="244" formatCode="0.0">
                  <c:v>4.3</c:v>
                </c:pt>
                <c:pt idx="245" formatCode="0.0">
                  <c:v>4.3</c:v>
                </c:pt>
                <c:pt idx="246" formatCode="0.0">
                  <c:v>4.2</c:v>
                </c:pt>
                <c:pt idx="247" formatCode="0.0">
                  <c:v>4</c:v>
                </c:pt>
                <c:pt idx="248" formatCode="0.0">
                  <c:v>4</c:v>
                </c:pt>
                <c:pt idx="249" formatCode="0.0">
                  <c:v>3.9</c:v>
                </c:pt>
                <c:pt idx="250" formatCode="0.0">
                  <c:v>3.7</c:v>
                </c:pt>
                <c:pt idx="251" formatCode="0.0">
                  <c:v>3</c:v>
                </c:pt>
              </c:numCache>
            </c:numRef>
          </c:val>
          <c:smooth val="1"/>
          <c:extLst>
            <c:ext xmlns:c16="http://schemas.microsoft.com/office/drawing/2014/chart" uri="{C3380CC4-5D6E-409C-BE32-E72D297353CC}">
              <c16:uniqueId val="{00000000-ACD7-144D-9724-48524E64696B}"/>
            </c:ext>
          </c:extLst>
        </c:ser>
        <c:dLbls>
          <c:showLegendKey val="0"/>
          <c:showVal val="0"/>
          <c:showCatName val="0"/>
          <c:showSerName val="0"/>
          <c:showPercent val="0"/>
          <c:showBubbleSize val="0"/>
        </c:dLbls>
        <c:smooth val="0"/>
        <c:axId val="1228829632"/>
        <c:axId val="1228832560"/>
      </c:lineChart>
      <c:catAx>
        <c:axId val="1228829632"/>
        <c:scaling>
          <c:orientation val="minMax"/>
        </c:scaling>
        <c:delete val="1"/>
        <c:axPos val="b"/>
        <c:numFmt formatCode="General" sourceLinked="1"/>
        <c:majorTickMark val="out"/>
        <c:minorTickMark val="none"/>
        <c:tickLblPos val="nextTo"/>
        <c:crossAx val="1228832560"/>
        <c:crosses val="autoZero"/>
        <c:auto val="1"/>
        <c:lblAlgn val="ctr"/>
        <c:lblOffset val="100"/>
        <c:noMultiLvlLbl val="0"/>
      </c:catAx>
      <c:valAx>
        <c:axId val="1228832560"/>
        <c:scaling>
          <c:orientation val="minMax"/>
          <c:max val="13"/>
          <c:min val="2"/>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228829632"/>
        <c:crosses val="autoZero"/>
        <c:crossBetween val="between"/>
        <c:majorUnit val="1"/>
      </c:valAx>
      <c:spPr>
        <a:noFill/>
        <a:ln w="25400">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0070C0"/>
            </a:solidFill>
            <a:ln>
              <a:noFill/>
            </a:ln>
            <a:effectLst>
              <a:outerShdw blurRad="50800" dist="38100" dir="18900000" algn="bl" rotWithShape="0">
                <a:prstClr val="black">
                  <a:alpha val="40000"/>
                </a:prstClr>
              </a:outerShdw>
            </a:effectLst>
          </c:spPr>
          <c:explosion val="5"/>
          <c:dPt>
            <c:idx val="0"/>
            <c:bubble3D val="0"/>
            <c:spPr>
              <a:solidFill>
                <a:schemeClr val="tx1"/>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89C4-45B6-B13B-2F2301AFCC6B}"/>
              </c:ext>
            </c:extLst>
          </c:dPt>
          <c:dPt>
            <c:idx val="1"/>
            <c:bubble3D val="0"/>
            <c:spPr>
              <a:solidFill>
                <a:srgbClr val="00B0F0"/>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887B-46C9-A1FA-39795AD78A74}"/>
              </c:ext>
            </c:extLst>
          </c:dPt>
          <c:cat>
            <c:numRef>
              <c:f>Sheet1!$A$2:$A$3</c:f>
              <c:numCache>
                <c:formatCode>General</c:formatCode>
                <c:ptCount val="2"/>
              </c:numCache>
            </c:numRef>
          </c:cat>
          <c:val>
            <c:numRef>
              <c:f>Sheet1!$B$2:$B$3</c:f>
              <c:numCache>
                <c:formatCode>0.00%</c:formatCode>
                <c:ptCount val="2"/>
                <c:pt idx="0">
                  <c:v>0.53800000000000003</c:v>
                </c:pt>
                <c:pt idx="1">
                  <c:v>0.46200000000000002</c:v>
                </c:pt>
              </c:numCache>
            </c:numRef>
          </c:val>
          <c:extLst>
            <c:ext xmlns:c16="http://schemas.microsoft.com/office/drawing/2014/chart" uri="{C3380CC4-5D6E-409C-BE32-E72D297353CC}">
              <c16:uniqueId val="{00000000-887B-46C9-A1FA-39795AD78A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07282745839833E-2"/>
          <c:y val="2.3644178970694589E-2"/>
          <c:w val="0.96661998163262697"/>
          <c:h val="0.95271164205861081"/>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a:outerShdw blurRad="50800" dist="38100" dir="18900000" algn="bl" rotWithShape="0">
                <a:prstClr val="black">
                  <a:alpha val="40000"/>
                </a:prstClr>
              </a:outerShdw>
            </a:effectLst>
          </c:spPr>
          <c:invertIfNegative val="0"/>
          <c:dPt>
            <c:idx val="0"/>
            <c:invertIfNegative val="0"/>
            <c:bubble3D val="0"/>
            <c:spPr>
              <a:solidFill>
                <a:schemeClr val="tx1"/>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5-4880-4711-A0FF-5E378F7A16B9}"/>
              </c:ext>
            </c:extLst>
          </c:dPt>
          <c:dPt>
            <c:idx val="1"/>
            <c:invertIfNegative val="0"/>
            <c:bubble3D val="0"/>
            <c:spPr>
              <a:solidFill>
                <a:schemeClr val="tx1"/>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6-4880-4711-A0FF-5E378F7A16B9}"/>
              </c:ext>
            </c:extLst>
          </c:dPt>
          <c:dPt>
            <c:idx val="2"/>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4880-4711-A0FF-5E378F7A16B9}"/>
              </c:ext>
            </c:extLst>
          </c:dPt>
          <c:dPt>
            <c:idx val="3"/>
            <c:invertIfNegative val="0"/>
            <c:bubble3D val="0"/>
            <c:spPr>
              <a:solidFill>
                <a:schemeClr val="tx1"/>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4880-4711-A0FF-5E378F7A16B9}"/>
              </c:ext>
            </c:extLst>
          </c:dPt>
          <c:dPt>
            <c:idx val="4"/>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4-4880-4711-A0FF-5E378F7A16B9}"/>
              </c:ext>
            </c:extLst>
          </c:dPt>
          <c:dLbls>
            <c:dLbl>
              <c:idx val="2"/>
              <c:tx>
                <c:rich>
                  <a:bodyPr/>
                  <a:lstStyle/>
                  <a:p>
                    <a:fld id="{27132E85-8290-4409-BB2F-271EF707567C}" type="VALUE">
                      <a:rPr lang="en-US">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880-4711-A0FF-5E378F7A16B9}"/>
                </c:ext>
              </c:extLst>
            </c:dLbl>
            <c:dLbl>
              <c:idx val="4"/>
              <c:tx>
                <c:rich>
                  <a:bodyPr/>
                  <a:lstStyle/>
                  <a:p>
                    <a:fld id="{F16A7E04-6CA4-4279-9736-5ED76291F959}" type="VALUE">
                      <a:rPr lang="en-US">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80-4711-A0FF-5E378F7A16B9}"/>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1980</c:v>
                </c:pt>
                <c:pt idx="1">
                  <c:v>1981</c:v>
                </c:pt>
                <c:pt idx="3">
                  <c:v>2001</c:v>
                </c:pt>
              </c:numCache>
            </c:numRef>
          </c:cat>
          <c:val>
            <c:numRef>
              <c:f>Sheet1!$B$2:$B$6</c:f>
              <c:numCache>
                <c:formatCode>0.0%</c:formatCode>
                <c:ptCount val="5"/>
                <c:pt idx="0">
                  <c:v>6.0999999999999999E-2</c:v>
                </c:pt>
                <c:pt idx="1">
                  <c:v>3.5000000000000003E-2</c:v>
                </c:pt>
                <c:pt idx="2">
                  <c:v>-1.9E-2</c:v>
                </c:pt>
                <c:pt idx="3">
                  <c:v>6.6000000000000003E-2</c:v>
                </c:pt>
                <c:pt idx="4">
                  <c:v>-0.19700000000000001</c:v>
                </c:pt>
              </c:numCache>
            </c:numRef>
          </c:val>
          <c:extLst>
            <c:ext xmlns:c16="http://schemas.microsoft.com/office/drawing/2014/chart" uri="{C3380CC4-5D6E-409C-BE32-E72D297353CC}">
              <c16:uniqueId val="{00000000-4880-4711-A0FF-5E378F7A16B9}"/>
            </c:ext>
          </c:extLst>
        </c:ser>
        <c:dLbls>
          <c:showLegendKey val="0"/>
          <c:showVal val="0"/>
          <c:showCatName val="0"/>
          <c:showSerName val="0"/>
          <c:showPercent val="0"/>
          <c:showBubbleSize val="0"/>
        </c:dLbls>
        <c:gapWidth val="20"/>
        <c:overlap val="-27"/>
        <c:axId val="346800840"/>
        <c:axId val="346801168"/>
      </c:barChart>
      <c:catAx>
        <c:axId val="346800840"/>
        <c:scaling>
          <c:orientation val="minMax"/>
        </c:scaling>
        <c:delete val="0"/>
        <c:axPos val="b"/>
        <c:numFmt formatCode="General" sourceLinked="1"/>
        <c:majorTickMark val="none"/>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46801168"/>
        <c:crosses val="autoZero"/>
        <c:auto val="1"/>
        <c:lblAlgn val="ctr"/>
        <c:lblOffset val="100"/>
        <c:noMultiLvlLbl val="0"/>
      </c:catAx>
      <c:valAx>
        <c:axId val="346801168"/>
        <c:scaling>
          <c:orientation val="minMax"/>
        </c:scaling>
        <c:delete val="1"/>
        <c:axPos val="l"/>
        <c:numFmt formatCode="0.0%" sourceLinked="1"/>
        <c:majorTickMark val="none"/>
        <c:minorTickMark val="none"/>
        <c:tickLblPos val="nextTo"/>
        <c:crossAx val="346800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70C0"/>
            </a:solidFill>
            <a:ln>
              <a:solidFill>
                <a:srgbClr val="0070C0"/>
              </a:solidFill>
            </a:ln>
            <a:effectLst>
              <a:outerShdw blurRad="50800" dist="38100" dir="18900000" algn="bl" rotWithShape="0">
                <a:prstClr val="black">
                  <a:alpha val="40000"/>
                </a:prstClr>
              </a:outerShdw>
            </a:effectLst>
          </c:spPr>
          <c:dPt>
            <c:idx val="0"/>
            <c:bubble3D val="0"/>
            <c:explosion val="7"/>
            <c:spPr>
              <a:solidFill>
                <a:schemeClr val="tx1"/>
              </a:solidFill>
              <a:ln w="19050">
                <a:solidFill>
                  <a:srgbClr val="0070C0"/>
                </a:solid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6-AC46-4745-846A-089A426F8D93}"/>
              </c:ext>
            </c:extLst>
          </c:dPt>
          <c:dPt>
            <c:idx val="1"/>
            <c:bubble3D val="0"/>
            <c:spPr>
              <a:solidFill>
                <a:srgbClr val="00B0F0"/>
              </a:solidFill>
              <a:ln w="19050">
                <a:solidFill>
                  <a:srgbClr val="0070C0"/>
                </a:solid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2-AC46-4745-846A-089A426F8D93}"/>
              </c:ext>
            </c:extLst>
          </c:dPt>
          <c:dPt>
            <c:idx val="2"/>
            <c:bubble3D val="0"/>
            <c:spPr>
              <a:solidFill>
                <a:srgbClr val="00B0F0"/>
              </a:solidFill>
              <a:ln w="19050">
                <a:solidFill>
                  <a:srgbClr val="0070C0"/>
                </a:solid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A-AC46-4745-846A-089A426F8D93}"/>
              </c:ext>
            </c:extLst>
          </c:dPt>
          <c:dPt>
            <c:idx val="3"/>
            <c:bubble3D val="0"/>
            <c:spPr>
              <a:solidFill>
                <a:srgbClr val="00B0F0"/>
              </a:solidFill>
              <a:ln w="19050">
                <a:solidFill>
                  <a:srgbClr val="0070C0"/>
                </a:solid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AC46-4745-846A-089A426F8D93}"/>
              </c:ext>
            </c:extLst>
          </c:dPt>
          <c:dPt>
            <c:idx val="4"/>
            <c:bubble3D val="0"/>
            <c:spPr>
              <a:solidFill>
                <a:srgbClr val="ED7D31"/>
              </a:solidFill>
              <a:ln w="19050">
                <a:solidFill>
                  <a:srgbClr val="0070C0"/>
                </a:solid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8-AC46-4745-846A-089A426F8D93}"/>
              </c:ext>
            </c:extLst>
          </c:dPt>
          <c:dPt>
            <c:idx val="5"/>
            <c:bubble3D val="0"/>
            <c:spPr>
              <a:solidFill>
                <a:srgbClr val="ED7D31"/>
              </a:solidFill>
              <a:ln w="19050">
                <a:solidFill>
                  <a:srgbClr val="0070C0"/>
                </a:solid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9-AC46-4745-846A-089A426F8D93}"/>
              </c:ext>
            </c:extLst>
          </c:dPt>
          <c:dPt>
            <c:idx val="6"/>
            <c:bubble3D val="0"/>
            <c:spPr>
              <a:solidFill>
                <a:srgbClr val="ED7D31"/>
              </a:solidFill>
              <a:ln w="19050">
                <a:solidFill>
                  <a:srgbClr val="0070C0"/>
                </a:solid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4-AC46-4745-846A-089A426F8D93}"/>
              </c:ext>
            </c:extLst>
          </c:dPt>
          <c:dPt>
            <c:idx val="7"/>
            <c:bubble3D val="0"/>
            <c:spPr>
              <a:solidFill>
                <a:srgbClr val="FF0000"/>
              </a:solidFill>
              <a:ln w="19050">
                <a:solidFill>
                  <a:srgbClr val="0070C0"/>
                </a:solid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AC46-4745-846A-089A426F8D93}"/>
              </c:ext>
            </c:extLst>
          </c:dPt>
          <c:dLbls>
            <c:dLbl>
              <c:idx val="0"/>
              <c:layout>
                <c:manualLayout>
                  <c:x val="-0.19395181392843483"/>
                  <c:y val="-0.22650017492067198"/>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fld id="{D43A4214-7A3C-488B-9CAC-C2DF1EEE560C}" type="VALUE">
                      <a:rPr lang="en-US" sz="4000"/>
                      <a:pPr>
                        <a:defRPr sz="28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756232336174339"/>
                      <c:h val="0.11403661672732629"/>
                    </c:manualLayout>
                  </c15:layout>
                  <c15:dlblFieldTable/>
                  <c15:showDataLabelsRange val="0"/>
                </c:ext>
                <c:ext xmlns:c16="http://schemas.microsoft.com/office/drawing/2014/chart" uri="{C3380CC4-5D6E-409C-BE32-E72D297353CC}">
                  <c16:uniqueId val="{00000006-AC46-4745-846A-089A426F8D93}"/>
                </c:ext>
              </c:extLst>
            </c:dLbl>
            <c:dLbl>
              <c:idx val="2"/>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AC46-4745-846A-089A426F8D93}"/>
                </c:ext>
              </c:extLst>
            </c:dLbl>
            <c:dLbl>
              <c:idx val="4"/>
              <c:tx>
                <c:rich>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r>
                      <a:rPr lang="en-US" sz="2800"/>
                      <a:t>7.1%</a:t>
                    </a:r>
                    <a:endParaRPr lang="en-US" sz="2800" dirty="0"/>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46-4745-846A-089A426F8D93}"/>
                </c:ext>
              </c:extLst>
            </c:dLbl>
            <c:dLbl>
              <c:idx val="5"/>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AC46-4745-846A-089A426F8D93}"/>
                </c:ext>
              </c:extLst>
            </c:dLbl>
            <c:dLbl>
              <c:idx val="7"/>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r>
                      <a:rPr lang="en-US" sz="2400"/>
                      <a:t>9.8%</a:t>
                    </a:r>
                    <a:endParaRPr lang="en-US" sz="2400" dirty="0"/>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46-4745-846A-089A426F8D9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Sheet1!$A$2:$A$9</c:f>
              <c:numCache>
                <c:formatCode>General</c:formatCode>
                <c:ptCount val="8"/>
              </c:numCache>
            </c:numRef>
          </c:cat>
          <c:val>
            <c:numRef>
              <c:f>Sheet1!$B$2:$B$9</c:f>
              <c:numCache>
                <c:formatCode>0.0%</c:formatCode>
                <c:ptCount val="8"/>
                <c:pt idx="0">
                  <c:v>0.59499999999999997</c:v>
                </c:pt>
                <c:pt idx="1">
                  <c:v>4.1000000000000002E-2</c:v>
                </c:pt>
                <c:pt idx="2">
                  <c:v>6.0999999999999999E-2</c:v>
                </c:pt>
                <c:pt idx="3">
                  <c:v>2.7E-2</c:v>
                </c:pt>
                <c:pt idx="4" formatCode="0%">
                  <c:v>7.0000000000000007E-2</c:v>
                </c:pt>
                <c:pt idx="5">
                  <c:v>6.6000000000000003E-2</c:v>
                </c:pt>
                <c:pt idx="6">
                  <c:v>4.1000000000000002E-2</c:v>
                </c:pt>
                <c:pt idx="7">
                  <c:v>9.9000000000000005E-2</c:v>
                </c:pt>
              </c:numCache>
            </c:numRef>
          </c:val>
          <c:extLst>
            <c:ext xmlns:c16="http://schemas.microsoft.com/office/drawing/2014/chart" uri="{C3380CC4-5D6E-409C-BE32-E72D297353CC}">
              <c16:uniqueId val="{00000000-AC46-4745-846A-089A426F8D9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D190F-F85C-410F-BA2C-D37DB777BB0A}" type="datetimeFigureOut">
              <a:rPr lang="en-US" smtClean="0"/>
              <a:t>5/4/20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44F5A-5136-4D7C-AFD9-C37F51CB1B27}" type="slidenum">
              <a:rPr lang="en-US" smtClean="0"/>
              <a:t>‹#›</a:t>
            </a:fld>
            <a:endParaRPr lang="en-US"/>
          </a:p>
        </p:txBody>
      </p:sp>
    </p:spTree>
    <p:extLst>
      <p:ext uri="{BB962C8B-B14F-4D97-AF65-F5344CB8AC3E}">
        <p14:creationId xmlns:p14="http://schemas.microsoft.com/office/powerpoint/2010/main" val="115592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https://www.calculatedriskblog.com/2020/03/the-economic-outlook.html</a:t>
            </a:r>
          </a:p>
          <a:p>
            <a:r>
              <a:rPr lang="en-US" dirty="0"/>
              <a:t>https://markets.businessinsider.com/news/stocks/us-recession-coronavirus-gdp-plunge-2q-forecast-economy-morgan-stanley-2020-3-1029023137</a:t>
            </a:r>
          </a:p>
          <a:p>
            <a:r>
              <a:rPr lang="en-US" dirty="0"/>
              <a:t>https://www.foxbusiness.com/markets/coronavirus-gdp-impact-bigger-than-financial-crisis-j-p-morgan</a:t>
            </a:r>
          </a:p>
        </p:txBody>
      </p:sp>
      <p:sp>
        <p:nvSpPr>
          <p:cNvPr id="4" name="Slide Number Placeholder 3"/>
          <p:cNvSpPr>
            <a:spLocks noGrp="1"/>
          </p:cNvSpPr>
          <p:nvPr>
            <p:ph type="sldNum" sz="quarter" idx="5"/>
          </p:nvPr>
        </p:nvSpPr>
        <p:spPr/>
        <p:txBody>
          <a:bodyPr/>
          <a:lstStyle/>
          <a:p>
            <a:fld id="{564A7694-F0F1-42C9-BC56-1663342B6C63}" type="slidenum">
              <a:rPr lang="en-US" smtClean="0"/>
              <a:t>7</a:t>
            </a:fld>
            <a:endParaRPr lang="en-US"/>
          </a:p>
        </p:txBody>
      </p:sp>
    </p:spTree>
    <p:extLst>
      <p:ext uri="{BB962C8B-B14F-4D97-AF65-F5344CB8AC3E}">
        <p14:creationId xmlns:p14="http://schemas.microsoft.com/office/powerpoint/2010/main" val="98580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https://www.bloomberg.com/news/articles/2019-07-17/close-to-40-of-u-s-homes-are-free-and-clear-of-a-mortgage</a:t>
            </a:r>
          </a:p>
          <a:p>
            <a:r>
              <a:rPr lang="en-US" dirty="0"/>
              <a:t>https://www.attomdata.com/news/market-trends/home-sales-prices/attom-data-solutions-2019-year-end-home-equity-and-underwater-report/</a:t>
            </a:r>
          </a:p>
          <a:p>
            <a:r>
              <a:rPr lang="en-US" dirty="0"/>
              <a:t>37% + 16.8% (26.7% of the remaining 63% of homes with a mortgage)</a:t>
            </a:r>
          </a:p>
        </p:txBody>
      </p:sp>
      <p:sp>
        <p:nvSpPr>
          <p:cNvPr id="4" name="Slide Number Placeholder 3"/>
          <p:cNvSpPr>
            <a:spLocks noGrp="1"/>
          </p:cNvSpPr>
          <p:nvPr>
            <p:ph type="sldNum" sz="quarter" idx="5"/>
          </p:nvPr>
        </p:nvSpPr>
        <p:spPr/>
        <p:txBody>
          <a:bodyPr/>
          <a:lstStyle/>
          <a:p>
            <a:fld id="{C9C44F5A-5136-4D7C-AFD9-C37F51CB1B27}" type="slidenum">
              <a:rPr lang="en-US" smtClean="0"/>
              <a:t>17</a:t>
            </a:fld>
            <a:endParaRPr lang="en-US"/>
          </a:p>
        </p:txBody>
      </p:sp>
    </p:spTree>
    <p:extLst>
      <p:ext uri="{BB962C8B-B14F-4D97-AF65-F5344CB8AC3E}">
        <p14:creationId xmlns:p14="http://schemas.microsoft.com/office/powerpoint/2010/main" val="24539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https://blog.firstam.com/economics/why-the-housing-market-may-weather-coronavirus-impact-better-than-the-great-recession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82348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https://www.nreionline.com/investment/investors-turn-safe-haven-us-real-estate-wake-coronavirus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95523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https://www.corelogic.com/blog/2019/03/housing-recessions-and-recoveries.aspx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https://www.bls.gov/news.release/empsit.nr0.htm</a:t>
            </a:r>
          </a:p>
        </p:txBody>
      </p:sp>
      <p:sp>
        <p:nvSpPr>
          <p:cNvPr id="4" name="Slide Number Placeholder 3"/>
          <p:cNvSpPr>
            <a:spLocks noGrp="1"/>
          </p:cNvSpPr>
          <p:nvPr>
            <p:ph type="sldNum" sz="quarter" idx="5"/>
          </p:nvPr>
        </p:nvSpPr>
        <p:spPr/>
        <p:txBody>
          <a:bodyPr/>
          <a:lstStyle/>
          <a:p>
            <a:fld id="{C9C44F5A-5136-4D7C-AFD9-C37F51CB1B27}" type="slidenum">
              <a:rPr lang="en-US" smtClean="0"/>
              <a:t>22</a:t>
            </a:fld>
            <a:endParaRPr lang="en-US"/>
          </a:p>
        </p:txBody>
      </p:sp>
    </p:spTree>
    <p:extLst>
      <p:ext uri="{BB962C8B-B14F-4D97-AF65-F5344CB8AC3E}">
        <p14:creationId xmlns:p14="http://schemas.microsoft.com/office/powerpoint/2010/main" val="161059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https://www.brookings.edu/bpea-articles/the-real-effects-of-the-financial-crisis/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94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https://hbr.org/2020/03/what-coronavirus-could-mean-for-the-global-economy</a:t>
            </a:r>
          </a:p>
        </p:txBody>
      </p:sp>
      <p:sp>
        <p:nvSpPr>
          <p:cNvPr id="4" name="Slide Number Placeholder 3"/>
          <p:cNvSpPr>
            <a:spLocks noGrp="1"/>
          </p:cNvSpPr>
          <p:nvPr>
            <p:ph type="sldNum" sz="quarter" idx="5"/>
          </p:nvPr>
        </p:nvSpPr>
        <p:spPr/>
        <p:txBody>
          <a:bodyPr/>
          <a:lstStyle/>
          <a:p>
            <a:fld id="{564A7694-F0F1-42C9-BC56-1663342B6C63}" type="slidenum">
              <a:rPr lang="en-US" smtClean="0"/>
              <a:t>8</a:t>
            </a:fld>
            <a:endParaRPr lang="en-US"/>
          </a:p>
        </p:txBody>
      </p:sp>
    </p:spTree>
    <p:extLst>
      <p:ext uri="{BB962C8B-B14F-4D97-AF65-F5344CB8AC3E}">
        <p14:creationId xmlns:p14="http://schemas.microsoft.com/office/powerpoint/2010/main" val="100470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https://www.realestateconsulting.com/march-19-2020-housing-survival-to-date/</a:t>
            </a:r>
          </a:p>
        </p:txBody>
      </p:sp>
      <p:sp>
        <p:nvSpPr>
          <p:cNvPr id="4" name="Slide Number Placeholder 3"/>
          <p:cNvSpPr>
            <a:spLocks noGrp="1"/>
          </p:cNvSpPr>
          <p:nvPr>
            <p:ph type="sldNum" sz="quarter" idx="5"/>
          </p:nvPr>
        </p:nvSpPr>
        <p:spPr/>
        <p:txBody>
          <a:bodyPr/>
          <a:lstStyle/>
          <a:p>
            <a:fld id="{564A7694-F0F1-42C9-BC56-1663342B6C63}" type="slidenum">
              <a:rPr lang="en-US" smtClean="0"/>
              <a:t>9</a:t>
            </a:fld>
            <a:endParaRPr lang="en-US"/>
          </a:p>
        </p:txBody>
      </p:sp>
    </p:spTree>
    <p:extLst>
      <p:ext uri="{BB962C8B-B14F-4D97-AF65-F5344CB8AC3E}">
        <p14:creationId xmlns:p14="http://schemas.microsoft.com/office/powerpoint/2010/main" val="201677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www.zelmanandassociates.com (subscription required)</a:t>
            </a:r>
          </a:p>
          <a:p>
            <a:r>
              <a:rPr lang="en-US" dirty="0"/>
              <a:t>Overall, we now expect 2020-21 year-end home price appreciation of 3.0% and 4.2%, respectively, versus our prior estimates of 4.7% and 3.8%. We are also introducing our 2022 year-end forecast of 4.6%.”</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52985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www.zelmanandassociates.com (subscription required)</a:t>
            </a:r>
          </a:p>
          <a:p>
            <a:r>
              <a:rPr lang="en-US" dirty="0"/>
              <a:t>Overall, we now expect 2020-21 year-end home price appreciation of 3.0% and 4.2%, respectively, versus our prior estimates of 4.7% and 3.8%. We are also introducing our 2022 year-end forecast of 4.6%.”</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8712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https://www.blackknightinc.com/black-knights-december-2019-mortgage-monitor-2/</a:t>
            </a:r>
          </a:p>
        </p:txBody>
      </p:sp>
      <p:sp>
        <p:nvSpPr>
          <p:cNvPr id="4" name="Slide Number Placeholder 3"/>
          <p:cNvSpPr>
            <a:spLocks noGrp="1"/>
          </p:cNvSpPr>
          <p:nvPr>
            <p:ph type="sldNum" sz="quarter" idx="5"/>
          </p:nvPr>
        </p:nvSpPr>
        <p:spPr/>
        <p:txBody>
          <a:bodyPr/>
          <a:lstStyle/>
          <a:p>
            <a:fld id="{564A7694-F0F1-42C9-BC56-1663342B6C63}" type="slidenum">
              <a:rPr lang="en-US" smtClean="0"/>
              <a:t>13</a:t>
            </a:fld>
            <a:endParaRPr lang="en-US"/>
          </a:p>
        </p:txBody>
      </p:sp>
    </p:spTree>
    <p:extLst>
      <p:ext uri="{BB962C8B-B14F-4D97-AF65-F5344CB8AC3E}">
        <p14:creationId xmlns:p14="http://schemas.microsoft.com/office/powerpoint/2010/main" val="344661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pPr>
            <a:r>
              <a:rPr lang="en-US" altLang="en-US" dirty="0"/>
              <a:t>https://</a:t>
            </a:r>
            <a:r>
              <a:rPr lang="en-US" altLang="en-US" dirty="0" err="1"/>
              <a:t>www.mba.org</a:t>
            </a:r>
            <a:r>
              <a:rPr lang="en-US" altLang="en-US" dirty="0"/>
              <a:t>/news-research-and-resources/newsroom</a:t>
            </a:r>
          </a:p>
          <a:p>
            <a:pPr eaLnBrk="1" hangingPunct="1">
              <a:spcBef>
                <a:spcPct val="0"/>
              </a:spcBef>
            </a:pPr>
            <a:r>
              <a:rPr lang="en-US" altLang="en-US" dirty="0"/>
              <a:t>https://</a:t>
            </a:r>
            <a:r>
              <a:rPr lang="en-US" altLang="en-US" dirty="0" err="1"/>
              <a:t>www.mba.org</a:t>
            </a:r>
            <a:r>
              <a:rPr lang="en-US" altLang="en-US" dirty="0"/>
              <a:t>/news-research-and-resources/research-and-economics/single-family-research/mortgage-credit-availability-index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C4D00-A67A-3749-A6B2-C4B558EAD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419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pPr>
            <a:r>
              <a:rPr lang="en-US" altLang="en-US" dirty="0" err="1"/>
              <a:t>nar.realtor</a:t>
            </a:r>
            <a:endParaRPr lang="en-US" altLang="en-US" dirty="0"/>
          </a:p>
          <a:p>
            <a:pPr eaLnBrk="1" hangingPunct="1">
              <a:spcBef>
                <a:spcPct val="0"/>
              </a:spcBef>
            </a:pPr>
            <a:r>
              <a:rPr lang="en-US" altLang="en-US" dirty="0"/>
              <a:t>https://www.nar.realtor/topics/existing-home-sales</a:t>
            </a:r>
          </a:p>
          <a:p>
            <a:pPr eaLnBrk="1" hangingPunct="1">
              <a:spcBef>
                <a:spcPct val="0"/>
              </a:spcBef>
            </a:pPr>
            <a:r>
              <a:rPr lang="en-US" altLang="en-US" dirty="0"/>
              <a:t>https://www.nar.realtor/newsroom/existing-home-sales-jump-6-5-in-february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55293-A01F-1A42-9F35-6A9EF9242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67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http://www.freddiemac.com/research/datasets/refinance-stats/index.page</a:t>
            </a:r>
          </a:p>
        </p:txBody>
      </p:sp>
      <p:sp>
        <p:nvSpPr>
          <p:cNvPr id="4" name="Slide Number Placeholder 3"/>
          <p:cNvSpPr>
            <a:spLocks noGrp="1"/>
          </p:cNvSpPr>
          <p:nvPr>
            <p:ph type="sldNum" sz="quarter" idx="5"/>
          </p:nvPr>
        </p:nvSpPr>
        <p:spPr/>
        <p:txBody>
          <a:bodyPr/>
          <a:lstStyle/>
          <a:p>
            <a:fld id="{C9C44F5A-5136-4D7C-AFD9-C37F51CB1B27}" type="slidenum">
              <a:rPr lang="en-US" smtClean="0"/>
              <a:t>16</a:t>
            </a:fld>
            <a:endParaRPr lang="en-US"/>
          </a:p>
        </p:txBody>
      </p:sp>
    </p:spTree>
    <p:extLst>
      <p:ext uri="{BB962C8B-B14F-4D97-AF65-F5344CB8AC3E}">
        <p14:creationId xmlns:p14="http://schemas.microsoft.com/office/powerpoint/2010/main" val="392828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DD94AD-608B-DA41-B707-568E32747856}"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BBF4C-16A4-CF49-9223-0295BA1CEECC}" type="slidenum">
              <a:rPr lang="en-US" smtClean="0"/>
              <a:t>‹#›</a:t>
            </a:fld>
            <a:endParaRPr lang="en-US"/>
          </a:p>
        </p:txBody>
      </p:sp>
    </p:spTree>
    <p:extLst>
      <p:ext uri="{BB962C8B-B14F-4D97-AF65-F5344CB8AC3E}">
        <p14:creationId xmlns:p14="http://schemas.microsoft.com/office/powerpoint/2010/main" val="193611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D46FB5-4FC3-4CD3-8A72-DA8F774BDFF5}"/>
              </a:ext>
            </a:extLst>
          </p:cNvPr>
          <p:cNvSpPr>
            <a:spLocks noGrp="1"/>
          </p:cNvSpPr>
          <p:nvPr>
            <p:ph type="dt" sz="half" idx="10"/>
          </p:nvPr>
        </p:nvSpPr>
        <p:spPr/>
        <p:txBody>
          <a:bodyPr/>
          <a:lstStyle>
            <a:lvl1pPr>
              <a:defRPr/>
            </a:lvl1pPr>
          </a:lstStyle>
          <a:p>
            <a:pPr>
              <a:defRPr/>
            </a:pPr>
            <a:fld id="{FF43837E-C1D0-42E5-9BEA-6D72FDEA7846}" type="datetimeFigureOut">
              <a:rPr lang="en-US"/>
              <a:pPr>
                <a:defRPr/>
              </a:pPr>
              <a:t>5/4/20</a:t>
            </a:fld>
            <a:endParaRPr lang="en-US"/>
          </a:p>
        </p:txBody>
      </p:sp>
      <p:sp>
        <p:nvSpPr>
          <p:cNvPr id="3" name="Footer Placeholder 4">
            <a:extLst>
              <a:ext uri="{FF2B5EF4-FFF2-40B4-BE49-F238E27FC236}">
                <a16:creationId xmlns:a16="http://schemas.microsoft.com/office/drawing/2014/main" id="{BE0F2431-C9E1-44C6-BB26-0265733F9F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74680D4-81BA-4864-A577-3E4916645CD9}"/>
              </a:ext>
            </a:extLst>
          </p:cNvPr>
          <p:cNvSpPr>
            <a:spLocks noGrp="1"/>
          </p:cNvSpPr>
          <p:nvPr>
            <p:ph type="sldNum" sz="quarter" idx="12"/>
          </p:nvPr>
        </p:nvSpPr>
        <p:spPr/>
        <p:txBody>
          <a:bodyPr/>
          <a:lstStyle>
            <a:lvl1pPr>
              <a:defRPr/>
            </a:lvl1pPr>
          </a:lstStyle>
          <a:p>
            <a:fld id="{CB13299B-B027-4073-895D-2FCD36CA3295}" type="slidenum">
              <a:rPr lang="en-US" altLang="en-US"/>
              <a:pPr/>
              <a:t>‹#›</a:t>
            </a:fld>
            <a:endParaRPr lang="en-US" altLang="en-US"/>
          </a:p>
        </p:txBody>
      </p:sp>
    </p:spTree>
    <p:extLst>
      <p:ext uri="{BB962C8B-B14F-4D97-AF65-F5344CB8AC3E}">
        <p14:creationId xmlns:p14="http://schemas.microsoft.com/office/powerpoint/2010/main" val="8102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33DD19-E9CA-1541-91D9-F1B7E236FB7B}"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38EED-85BC-B34C-AFB2-67CA34CACB8E}" type="slidenum">
              <a:rPr lang="en-US" smtClean="0"/>
              <a:t>‹#›</a:t>
            </a:fld>
            <a:endParaRPr lang="en-US"/>
          </a:p>
        </p:txBody>
      </p:sp>
    </p:spTree>
    <p:extLst>
      <p:ext uri="{BB962C8B-B14F-4D97-AF65-F5344CB8AC3E}">
        <p14:creationId xmlns:p14="http://schemas.microsoft.com/office/powerpoint/2010/main" val="74856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95955-920F-4072-8CF3-160E1A52BDCA}"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C239A-554B-458C-AB47-FFD9260D4918}" type="slidenum">
              <a:rPr lang="en-US" smtClean="0"/>
              <a:t>‹#›</a:t>
            </a:fld>
            <a:endParaRPr lang="en-US"/>
          </a:p>
        </p:txBody>
      </p:sp>
    </p:spTree>
    <p:extLst>
      <p:ext uri="{BB962C8B-B14F-4D97-AF65-F5344CB8AC3E}">
        <p14:creationId xmlns:p14="http://schemas.microsoft.com/office/powerpoint/2010/main" val="228299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B7B87-8E4C-B647-897D-A08946128727}" type="datetimeFigureOut">
              <a:rPr lang="en-US" smtClean="0"/>
              <a:t>5/4/20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720A0-C7A5-2F4B-8769-E35348B0690D}" type="slidenum">
              <a:rPr lang="en-US" smtClean="0"/>
              <a:t>‹#›</a:t>
            </a:fld>
            <a:endParaRPr lang="en-US"/>
          </a:p>
        </p:txBody>
      </p:sp>
    </p:spTree>
    <p:extLst>
      <p:ext uri="{BB962C8B-B14F-4D97-AF65-F5344CB8AC3E}">
        <p14:creationId xmlns:p14="http://schemas.microsoft.com/office/powerpoint/2010/main" val="331424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351D5-F168-4792-8FD5-2A9C4C4B81C3}" type="datetimeFigureOut">
              <a:rPr lang="en-US" smtClean="0"/>
              <a:t>5/4/20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D0656-C590-4AEC-93E2-D0B225ACFDEE}" type="slidenum">
              <a:rPr lang="en-US" smtClean="0"/>
              <a:t>‹#›</a:t>
            </a:fld>
            <a:endParaRPr lang="en-US"/>
          </a:p>
        </p:txBody>
      </p:sp>
    </p:spTree>
    <p:extLst>
      <p:ext uri="{BB962C8B-B14F-4D97-AF65-F5344CB8AC3E}">
        <p14:creationId xmlns:p14="http://schemas.microsoft.com/office/powerpoint/2010/main" val="146105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954B72-77D0-8640-95AB-3F4AE43E9154}" type="datetimeFigureOut">
              <a:rPr kumimoji="0" lang="en-US"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5/4/20</a:t>
            </a:fld>
            <a:endParaRPr kumimoji="0" lang="en-US"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5E1124-F15C-F24B-ACEA-D1CE4E90C6FF}" type="slidenum">
              <a:rPr kumimoji="0" lang="en-US" sz="675"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23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7F952A-D7F0-491E-B5C8-CBAC6E51FD6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3D05D-D14D-442D-8DC2-719661DE1AE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000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2626BA7-1CA5-4E72-A331-441D5608E6C7}"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5/4/20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1668DA-F12E-486F-BD7C-A28435BAA686}"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64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D98615-C355-4E3F-A8D2-98CEC582DED7}"/>
              </a:ext>
            </a:extLst>
          </p:cNvPr>
          <p:cNvSpPr>
            <a:spLocks noGrp="1"/>
          </p:cNvSpPr>
          <p:nvPr>
            <p:ph type="dt" sz="half" idx="10"/>
          </p:nvPr>
        </p:nvSpPr>
        <p:spPr/>
        <p:txBody>
          <a:bodyPr/>
          <a:lstStyle>
            <a:lvl1pPr>
              <a:defRPr/>
            </a:lvl1pPr>
          </a:lstStyle>
          <a:p>
            <a:pPr>
              <a:defRPr/>
            </a:pPr>
            <a:fld id="{9A487C10-41BB-4333-BED8-F39F3D7FDF43}" type="datetimeFigureOut">
              <a:rPr lang="en-US"/>
              <a:pPr>
                <a:defRPr/>
              </a:pPr>
              <a:t>5/4/20</a:t>
            </a:fld>
            <a:endParaRPr lang="en-US"/>
          </a:p>
        </p:txBody>
      </p:sp>
      <p:sp>
        <p:nvSpPr>
          <p:cNvPr id="3" name="Footer Placeholder 4">
            <a:extLst>
              <a:ext uri="{FF2B5EF4-FFF2-40B4-BE49-F238E27FC236}">
                <a16:creationId xmlns:a16="http://schemas.microsoft.com/office/drawing/2014/main" id="{2D86933F-63DA-4ECD-84BB-9E995FFA4D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FA3DA91-02B7-485D-B89E-8BC3EED8839C}"/>
              </a:ext>
            </a:extLst>
          </p:cNvPr>
          <p:cNvSpPr>
            <a:spLocks noGrp="1"/>
          </p:cNvSpPr>
          <p:nvPr>
            <p:ph type="sldNum" sz="quarter" idx="12"/>
          </p:nvPr>
        </p:nvSpPr>
        <p:spPr/>
        <p:txBody>
          <a:bodyPr/>
          <a:lstStyle>
            <a:lvl1pPr>
              <a:defRPr/>
            </a:lvl1pPr>
          </a:lstStyle>
          <a:p>
            <a:pPr>
              <a:defRPr/>
            </a:pPr>
            <a:fld id="{79974B63-FBBE-4C8B-84F0-5A5BC207E8F3}" type="slidenum">
              <a:rPr lang="en-US" altLang="en-US"/>
              <a:pPr>
                <a:defRPr/>
              </a:pPr>
              <a:t>‹#›</a:t>
            </a:fld>
            <a:endParaRPr lang="en-US" altLang="en-US"/>
          </a:p>
        </p:txBody>
      </p:sp>
    </p:spTree>
    <p:extLst>
      <p:ext uri="{BB962C8B-B14F-4D97-AF65-F5344CB8AC3E}">
        <p14:creationId xmlns:p14="http://schemas.microsoft.com/office/powerpoint/2010/main" val="313469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4946905-3327-4B6C-B912-85AF7FB9EC80}"/>
              </a:ext>
            </a:extLst>
          </p:cNvPr>
          <p:cNvSpPr>
            <a:spLocks noGrp="1"/>
          </p:cNvSpPr>
          <p:nvPr>
            <p:ph type="dt" sz="half" idx="10"/>
          </p:nvPr>
        </p:nvSpPr>
        <p:spPr/>
        <p:txBody>
          <a:bodyPr/>
          <a:lstStyle>
            <a:lvl1pPr>
              <a:defRPr/>
            </a:lvl1pPr>
          </a:lstStyle>
          <a:p>
            <a:pPr>
              <a:defRPr/>
            </a:pPr>
            <a:fld id="{9C4025C9-8469-4F4C-B8B2-232686AE59F6}" type="datetimeFigureOut">
              <a:rPr lang="en-US"/>
              <a:pPr>
                <a:defRPr/>
              </a:pPr>
              <a:t>5/4/20</a:t>
            </a:fld>
            <a:endParaRPr lang="en-US"/>
          </a:p>
        </p:txBody>
      </p:sp>
      <p:sp>
        <p:nvSpPr>
          <p:cNvPr id="5" name="Footer Placeholder 4">
            <a:extLst>
              <a:ext uri="{FF2B5EF4-FFF2-40B4-BE49-F238E27FC236}">
                <a16:creationId xmlns:a16="http://schemas.microsoft.com/office/drawing/2014/main" id="{993B61BD-42BE-40FE-B901-13DAA80366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9C0503-2F52-400C-8447-3F11A3D5B2FC}"/>
              </a:ext>
            </a:extLst>
          </p:cNvPr>
          <p:cNvSpPr>
            <a:spLocks noGrp="1"/>
          </p:cNvSpPr>
          <p:nvPr>
            <p:ph type="sldNum" sz="quarter" idx="12"/>
          </p:nvPr>
        </p:nvSpPr>
        <p:spPr/>
        <p:txBody>
          <a:bodyPr/>
          <a:lstStyle>
            <a:lvl1pPr>
              <a:defRPr/>
            </a:lvl1pPr>
          </a:lstStyle>
          <a:p>
            <a:fld id="{C3C5A864-EB1F-45A4-9A9A-EDFEF4C557EF}" type="slidenum">
              <a:rPr lang="en-US" altLang="en-US"/>
              <a:pPr/>
              <a:t>‹#›</a:t>
            </a:fld>
            <a:endParaRPr lang="en-US" altLang="en-US"/>
          </a:p>
        </p:txBody>
      </p:sp>
    </p:spTree>
    <p:extLst>
      <p:ext uri="{BB962C8B-B14F-4D97-AF65-F5344CB8AC3E}">
        <p14:creationId xmlns:p14="http://schemas.microsoft.com/office/powerpoint/2010/main" val="2685339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B7B87-8E4C-B647-897D-A08946128727}" type="datetimeFigureOut">
              <a:rPr lang="en-US" smtClean="0"/>
              <a:t>5/4/20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720A0-C7A5-2F4B-8769-E35348B0690D}" type="slidenum">
              <a:rPr lang="en-US" smtClean="0"/>
              <a:t>‹#›</a:t>
            </a:fld>
            <a:endParaRPr lang="en-US"/>
          </a:p>
        </p:txBody>
      </p:sp>
    </p:spTree>
    <p:extLst>
      <p:ext uri="{BB962C8B-B14F-4D97-AF65-F5344CB8AC3E}">
        <p14:creationId xmlns:p14="http://schemas.microsoft.com/office/powerpoint/2010/main" val="4243520724"/>
      </p:ext>
    </p:extLst>
  </p:cSld>
  <p:clrMap bg1="lt1" tx1="dk1" bg2="lt2" tx2="dk2" accent1="accent1" accent2="accent2" accent3="accent3" accent4="accent4" accent5="accent5" accent6="accent6" hlink="hlink" folHlink="folHlink"/>
  <p:sldLayoutIdLst>
    <p:sldLayoutId id="2147483773" r:id="rId1"/>
    <p:sldLayoutId id="2147483662" r:id="rId2"/>
    <p:sldLayoutId id="21474837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351D5-F168-4792-8FD5-2A9C4C4B81C3}" type="datetimeFigureOut">
              <a:rPr lang="en-US" smtClean="0"/>
              <a:t>5/4/20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D0656-C590-4AEC-93E2-D0B225ACFDEE}" type="slidenum">
              <a:rPr lang="en-US" smtClean="0"/>
              <a:t>‹#›</a:t>
            </a:fld>
            <a:endParaRPr lang="en-US"/>
          </a:p>
        </p:txBody>
      </p:sp>
    </p:spTree>
    <p:extLst>
      <p:ext uri="{BB962C8B-B14F-4D97-AF65-F5344CB8AC3E}">
        <p14:creationId xmlns:p14="http://schemas.microsoft.com/office/powerpoint/2010/main" val="336032785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F952A-D7F0-491E-B5C8-CBAC6E51FD6D}" type="datetimeFigureOut">
              <a:rPr lang="en-US" smtClean="0"/>
              <a:t>5/4/20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3D05D-D14D-442D-8DC2-719661DE1AE8}" type="slidenum">
              <a:rPr lang="en-US" smtClean="0"/>
              <a:t>‹#›</a:t>
            </a:fld>
            <a:endParaRPr lang="en-US"/>
          </a:p>
        </p:txBody>
      </p:sp>
    </p:spTree>
    <p:extLst>
      <p:ext uri="{BB962C8B-B14F-4D97-AF65-F5344CB8AC3E}">
        <p14:creationId xmlns:p14="http://schemas.microsoft.com/office/powerpoint/2010/main" val="1770914611"/>
      </p:ext>
    </p:extLst>
  </p:cSld>
  <p:clrMap bg1="lt1" tx1="dk1" bg2="lt2" tx2="dk2" accent1="accent1" accent2="accent2" accent3="accent3" accent4="accent4" accent5="accent5" accent6="accent6" hlink="hlink" folHlink="folHlink"/>
  <p:sldLayoutIdLst>
    <p:sldLayoutId id="2147483686" r:id="rId1"/>
    <p:sldLayoutId id="214748368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954B72-77D0-8640-95AB-3F4AE43E9154}" type="datetimeFigureOut">
              <a:rPr lang="en-US" smtClean="0"/>
              <a:t>5/4/20</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5E1124-F15C-F24B-ACEA-D1CE4E90C6FF}" type="slidenum">
              <a:rPr lang="en-US" smtClean="0"/>
              <a:t>‹#›</a:t>
            </a:fld>
            <a:endParaRPr lang="en-US"/>
          </a:p>
        </p:txBody>
      </p:sp>
    </p:spTree>
    <p:extLst>
      <p:ext uri="{BB962C8B-B14F-4D97-AF65-F5344CB8AC3E}">
        <p14:creationId xmlns:p14="http://schemas.microsoft.com/office/powerpoint/2010/main" val="1743771076"/>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68580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2" indent="-171452" algn="l" defTabSz="68580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5" indent="-171452" algn="l" defTabSz="68580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9" indent="-171452" algn="l" defTabSz="68580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62" indent="-171452" algn="l" defTabSz="685807"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65" indent="-171452" algn="l" defTabSz="685807"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69" indent="-171452" algn="l" defTabSz="685807"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72" indent="-171452" algn="l" defTabSz="685807"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76" indent="-171452" algn="l" defTabSz="685807"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79" indent="-171452" algn="l" defTabSz="685807"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7" rtl="0" eaLnBrk="1" latinLnBrk="0" hangingPunct="1">
        <a:defRPr sz="1350" kern="1200">
          <a:solidFill>
            <a:schemeClr val="tx1"/>
          </a:solidFill>
          <a:latin typeface="+mn-lt"/>
          <a:ea typeface="+mn-ea"/>
          <a:cs typeface="+mn-cs"/>
        </a:defRPr>
      </a:lvl1pPr>
      <a:lvl2pPr marL="342903" algn="l" defTabSz="685807" rtl="0" eaLnBrk="1" latinLnBrk="0" hangingPunct="1">
        <a:defRPr sz="1350" kern="1200">
          <a:solidFill>
            <a:schemeClr val="tx1"/>
          </a:solidFill>
          <a:latin typeface="+mn-lt"/>
          <a:ea typeface="+mn-ea"/>
          <a:cs typeface="+mn-cs"/>
        </a:defRPr>
      </a:lvl2pPr>
      <a:lvl3pPr marL="685807" algn="l" defTabSz="685807" rtl="0" eaLnBrk="1" latinLnBrk="0" hangingPunct="1">
        <a:defRPr sz="1350" kern="1200">
          <a:solidFill>
            <a:schemeClr val="tx1"/>
          </a:solidFill>
          <a:latin typeface="+mn-lt"/>
          <a:ea typeface="+mn-ea"/>
          <a:cs typeface="+mn-cs"/>
        </a:defRPr>
      </a:lvl3pPr>
      <a:lvl4pPr marL="1028710" algn="l" defTabSz="685807" rtl="0" eaLnBrk="1" latinLnBrk="0" hangingPunct="1">
        <a:defRPr sz="1350" kern="1200">
          <a:solidFill>
            <a:schemeClr val="tx1"/>
          </a:solidFill>
          <a:latin typeface="+mn-lt"/>
          <a:ea typeface="+mn-ea"/>
          <a:cs typeface="+mn-cs"/>
        </a:defRPr>
      </a:lvl4pPr>
      <a:lvl5pPr marL="1371614" algn="l" defTabSz="685807" rtl="0" eaLnBrk="1" latinLnBrk="0" hangingPunct="1">
        <a:defRPr sz="1350" kern="1200">
          <a:solidFill>
            <a:schemeClr val="tx1"/>
          </a:solidFill>
          <a:latin typeface="+mn-lt"/>
          <a:ea typeface="+mn-ea"/>
          <a:cs typeface="+mn-cs"/>
        </a:defRPr>
      </a:lvl5pPr>
      <a:lvl6pPr marL="1714517" algn="l" defTabSz="685807" rtl="0" eaLnBrk="1" latinLnBrk="0" hangingPunct="1">
        <a:defRPr sz="1350" kern="1200">
          <a:solidFill>
            <a:schemeClr val="tx1"/>
          </a:solidFill>
          <a:latin typeface="+mn-lt"/>
          <a:ea typeface="+mn-ea"/>
          <a:cs typeface="+mn-cs"/>
        </a:defRPr>
      </a:lvl6pPr>
      <a:lvl7pPr marL="2057421" algn="l" defTabSz="685807" rtl="0" eaLnBrk="1" latinLnBrk="0" hangingPunct="1">
        <a:defRPr sz="1350" kern="1200">
          <a:solidFill>
            <a:schemeClr val="tx1"/>
          </a:solidFill>
          <a:latin typeface="+mn-lt"/>
          <a:ea typeface="+mn-ea"/>
          <a:cs typeface="+mn-cs"/>
        </a:defRPr>
      </a:lvl7pPr>
      <a:lvl8pPr marL="2400324" algn="l" defTabSz="685807" rtl="0" eaLnBrk="1" latinLnBrk="0" hangingPunct="1">
        <a:defRPr sz="1350" kern="1200">
          <a:solidFill>
            <a:schemeClr val="tx1"/>
          </a:solidFill>
          <a:latin typeface="+mn-lt"/>
          <a:ea typeface="+mn-ea"/>
          <a:cs typeface="+mn-cs"/>
        </a:defRPr>
      </a:lvl8pPr>
      <a:lvl9pPr marL="2743227" algn="l" defTabSz="685807"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B6B3880-B2C7-4D56-AA8E-C361AD5DEA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0C12A54-431B-46A3-BE8F-8AB420BDD5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E90BE9-5AD8-4A35-AE35-1814125277C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6FBAED86-ECA8-4D96-8187-62E8DFCE1E57}" type="datetimeFigureOut">
              <a:rPr lang="en-US"/>
              <a:pPr>
                <a:defRPr/>
              </a:pPr>
              <a:t>5/4/20</a:t>
            </a:fld>
            <a:endParaRPr lang="en-US"/>
          </a:p>
        </p:txBody>
      </p:sp>
      <p:sp>
        <p:nvSpPr>
          <p:cNvPr id="5" name="Footer Placeholder 4">
            <a:extLst>
              <a:ext uri="{FF2B5EF4-FFF2-40B4-BE49-F238E27FC236}">
                <a16:creationId xmlns:a16="http://schemas.microsoft.com/office/drawing/2014/main" id="{4E73C59B-389F-4FB9-83C5-2C44C3D2588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449431A-52DB-4202-88C5-F45C0A0B871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98C4DF7-5EC1-48C4-B557-ACC9B30505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75E70A9-B8C8-4FD9-98BC-9BF2A99F84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E1F366D-3C2F-406E-A274-924B56B2103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B93418E-98E4-4DEC-8276-736684D542C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59C4944B-2898-4C3D-A9D5-B35127FE6818}" type="datetimeFigureOut">
              <a:rPr lang="en-US"/>
              <a:pPr>
                <a:defRPr/>
              </a:pPr>
              <a:t>5/4/20</a:t>
            </a:fld>
            <a:endParaRPr lang="en-US"/>
          </a:p>
        </p:txBody>
      </p:sp>
      <p:sp>
        <p:nvSpPr>
          <p:cNvPr id="5" name="Footer Placeholder 4">
            <a:extLst>
              <a:ext uri="{FF2B5EF4-FFF2-40B4-BE49-F238E27FC236}">
                <a16:creationId xmlns:a16="http://schemas.microsoft.com/office/drawing/2014/main" id="{7DB1C078-AD2D-499C-9D23-30B289668F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D097201-A182-4E88-AAEE-793D39E850F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48858AF-64FA-4F71-905B-15E59933C6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66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33DD19-E9CA-1541-91D9-F1B7E236FB7B}" type="datetimeFigureOut">
              <a:rPr lang="en-US" smtClean="0"/>
              <a:t>5/4/20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F38EED-85BC-B34C-AFB2-67CA34CACB8E}" type="slidenum">
              <a:rPr lang="en-US" smtClean="0"/>
              <a:t>‹#›</a:t>
            </a:fld>
            <a:endParaRPr lang="en-US"/>
          </a:p>
        </p:txBody>
      </p:sp>
    </p:spTree>
    <p:extLst>
      <p:ext uri="{BB962C8B-B14F-4D97-AF65-F5344CB8AC3E}">
        <p14:creationId xmlns:p14="http://schemas.microsoft.com/office/powerpoint/2010/main" val="99722520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4991B4-9D6B-46C8-862C-F92ADFA70D69}"/>
              </a:ext>
            </a:extLst>
          </p:cNvPr>
          <p:cNvGrpSpPr/>
          <p:nvPr/>
        </p:nvGrpSpPr>
        <p:grpSpPr>
          <a:xfrm>
            <a:off x="-71918" y="10"/>
            <a:ext cx="9215918" cy="5568584"/>
            <a:chOff x="-71918" y="11"/>
            <a:chExt cx="9215918" cy="5505567"/>
          </a:xfrm>
        </p:grpSpPr>
        <p:pic>
          <p:nvPicPr>
            <p:cNvPr id="3" name="Picture 2" descr="A picture containing sport, swimming&#10;&#10;Description automatically generated">
              <a:extLst>
                <a:ext uri="{FF2B5EF4-FFF2-40B4-BE49-F238E27FC236}">
                  <a16:creationId xmlns:a16="http://schemas.microsoft.com/office/drawing/2014/main" id="{9D7AA9FA-5BAE-4375-BC98-12F313FEB29E}"/>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72" r="21763" b="9968"/>
            <a:stretch/>
          </p:blipFill>
          <p:spPr>
            <a:xfrm>
              <a:off x="20" y="11"/>
              <a:ext cx="9143980" cy="5505567"/>
            </a:xfrm>
            <a:prstGeom prst="rect">
              <a:avLst/>
            </a:prstGeom>
          </p:spPr>
        </p:pic>
        <p:sp>
          <p:nvSpPr>
            <p:cNvPr id="2" name="Rectangle 1">
              <a:extLst>
                <a:ext uri="{FF2B5EF4-FFF2-40B4-BE49-F238E27FC236}">
                  <a16:creationId xmlns:a16="http://schemas.microsoft.com/office/drawing/2014/main" id="{7167DA17-CC89-4676-AAC7-D7978F909801}"/>
                </a:ext>
              </a:extLst>
            </p:cNvPr>
            <p:cNvSpPr/>
            <p:nvPr/>
          </p:nvSpPr>
          <p:spPr>
            <a:xfrm>
              <a:off x="-71918" y="524560"/>
              <a:ext cx="5715000" cy="1509387"/>
            </a:xfrm>
            <a:prstGeom prst="rect">
              <a:avLst/>
            </a:prstGeom>
            <a:solidFill>
              <a:schemeClr val="bg1">
                <a:lumMod val="50000"/>
              </a:schemeClr>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a:r>
                <a:rPr lang="en-US" sz="4800" dirty="0">
                  <a:solidFill>
                    <a:schemeClr val="bg1"/>
                  </a:solidFill>
                </a:rPr>
                <a:t>Leadership in </a:t>
              </a:r>
            </a:p>
            <a:p>
              <a:pPr algn="ctr"/>
              <a:r>
                <a:rPr lang="en-US" sz="4800" dirty="0">
                  <a:solidFill>
                    <a:schemeClr val="bg1"/>
                  </a:solidFill>
                </a:rPr>
                <a:t>Times of Turmoil</a:t>
              </a:r>
              <a:endParaRPr lang="en-US" sz="2800" dirty="0">
                <a:solidFill>
                  <a:schemeClr val="bg1"/>
                </a:solidFill>
              </a:endParaRPr>
            </a:p>
            <a:p>
              <a:pPr algn="ctr"/>
              <a:endParaRPr lang="en-US" sz="800" dirty="0">
                <a:solidFill>
                  <a:schemeClr val="bg1"/>
                </a:solidFill>
              </a:endParaRPr>
            </a:p>
          </p:txBody>
        </p:sp>
      </p:grpSp>
      <p:pic>
        <p:nvPicPr>
          <p:cNvPr id="1028" name="Picture 4" descr="Long Island Board of Realtors">
            <a:extLst>
              <a:ext uri="{FF2B5EF4-FFF2-40B4-BE49-F238E27FC236}">
                <a16:creationId xmlns:a16="http://schemas.microsoft.com/office/drawing/2014/main" id="{1FAD0DB1-EDEF-4FAD-9553-0E10B3CAED8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592" y="5694228"/>
            <a:ext cx="38385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1D8C79A4-0669-4B69-BB98-8C6BA999F73E}"/>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43919" y="6008345"/>
            <a:ext cx="4294598" cy="638183"/>
          </a:xfrm>
          <a:prstGeom prst="rect">
            <a:avLst/>
          </a:prstGeom>
        </p:spPr>
      </p:pic>
      <p:sp>
        <p:nvSpPr>
          <p:cNvPr id="4" name="TextBox 3">
            <a:extLst>
              <a:ext uri="{FF2B5EF4-FFF2-40B4-BE49-F238E27FC236}">
                <a16:creationId xmlns:a16="http://schemas.microsoft.com/office/drawing/2014/main" id="{D7815777-04B1-4386-B411-9F8F54409B6A}"/>
              </a:ext>
            </a:extLst>
          </p:cNvPr>
          <p:cNvSpPr txBox="1"/>
          <p:nvPr/>
        </p:nvSpPr>
        <p:spPr>
          <a:xfrm>
            <a:off x="-1" y="3641693"/>
            <a:ext cx="9144001" cy="646331"/>
          </a:xfrm>
          <a:prstGeom prst="rect">
            <a:avLst/>
          </a:prstGeom>
          <a:solidFill>
            <a:srgbClr val="FF0000"/>
          </a:solidFill>
          <a:ln>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en-US" sz="3600" dirty="0">
                <a:solidFill>
                  <a:schemeClr val="bg1"/>
                </a:solidFill>
              </a:rPr>
              <a:t>The session will begin promptly at 12 o’clock</a:t>
            </a:r>
          </a:p>
        </p:txBody>
      </p:sp>
    </p:spTree>
    <p:extLst>
      <p:ext uri="{BB962C8B-B14F-4D97-AF65-F5344CB8AC3E}">
        <p14:creationId xmlns:p14="http://schemas.microsoft.com/office/powerpoint/2010/main" val="267005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205CC3-75D2-4846-9135-95EEEA08BC3B}"/>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A8B3EA2-51F3-4C97-A7D2-E4EB15791AEC}"/>
              </a:ext>
            </a:extLst>
          </p:cNvPr>
          <p:cNvGrpSpPr/>
          <p:nvPr/>
        </p:nvGrpSpPr>
        <p:grpSpPr>
          <a:xfrm>
            <a:off x="7033845" y="4445391"/>
            <a:ext cx="1834556" cy="1667685"/>
            <a:chOff x="5922499" y="3249637"/>
            <a:chExt cx="2771335" cy="2700998"/>
          </a:xfrm>
          <a:solidFill>
            <a:schemeClr val="tx1"/>
          </a:solidFill>
        </p:grpSpPr>
        <p:sp>
          <p:nvSpPr>
            <p:cNvPr id="3" name="Speech Bubble: Oval 2">
              <a:extLst>
                <a:ext uri="{FF2B5EF4-FFF2-40B4-BE49-F238E27FC236}">
                  <a16:creationId xmlns:a16="http://schemas.microsoft.com/office/drawing/2014/main" id="{05CCAA8A-1013-42D3-8547-C6A93667C045}"/>
                </a:ext>
              </a:extLst>
            </p:cNvPr>
            <p:cNvSpPr/>
            <p:nvPr/>
          </p:nvSpPr>
          <p:spPr>
            <a:xfrm>
              <a:off x="5922499" y="3249637"/>
              <a:ext cx="2771335" cy="2700998"/>
            </a:xfrm>
            <a:prstGeom prst="wedgeEllipseCallout">
              <a:avLst>
                <a:gd name="adj1" fmla="val 36048"/>
                <a:gd name="adj2" fmla="val 67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33B65F6-EF84-4843-9930-E97DB85D17CF}"/>
                </a:ext>
              </a:extLst>
            </p:cNvPr>
            <p:cNvGrpSpPr/>
            <p:nvPr/>
          </p:nvGrpSpPr>
          <p:grpSpPr>
            <a:xfrm>
              <a:off x="6998677" y="3787727"/>
              <a:ext cx="618978" cy="1744394"/>
              <a:chOff x="6914271" y="3854544"/>
              <a:chExt cx="618978" cy="1744394"/>
            </a:xfrm>
            <a:grpFill/>
          </p:grpSpPr>
          <p:sp>
            <p:nvSpPr>
              <p:cNvPr id="4" name="Trapezoid 3">
                <a:extLst>
                  <a:ext uri="{FF2B5EF4-FFF2-40B4-BE49-F238E27FC236}">
                    <a16:creationId xmlns:a16="http://schemas.microsoft.com/office/drawing/2014/main" id="{522F4246-76C8-485A-B5A8-FF58BCD6AFBF}"/>
                  </a:ext>
                </a:extLst>
              </p:cNvPr>
              <p:cNvSpPr/>
              <p:nvPr/>
            </p:nvSpPr>
            <p:spPr>
              <a:xfrm rot="10800000">
                <a:off x="6914271" y="3854544"/>
                <a:ext cx="618978" cy="1280160"/>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860D7D4-F9D4-452C-9D09-A4AA83A5386C}"/>
                  </a:ext>
                </a:extLst>
              </p:cNvPr>
              <p:cNvSpPr/>
              <p:nvPr/>
            </p:nvSpPr>
            <p:spPr>
              <a:xfrm>
                <a:off x="7076049" y="5275382"/>
                <a:ext cx="337624" cy="32355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 name="Rectangle 2">
            <a:extLst>
              <a:ext uri="{FF2B5EF4-FFF2-40B4-BE49-F238E27FC236}">
                <a16:creationId xmlns:a16="http://schemas.microsoft.com/office/drawing/2014/main" id="{C7BB40D4-3DEE-49DB-93F5-AC1AFA0B278A}"/>
              </a:ext>
            </a:extLst>
          </p:cNvPr>
          <p:cNvSpPr>
            <a:spLocks noChangeArrowheads="1"/>
          </p:cNvSpPr>
          <p:nvPr/>
        </p:nvSpPr>
        <p:spPr bwMode="auto">
          <a:xfrm>
            <a:off x="3503105" y="4875942"/>
            <a:ext cx="220175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lvl="0" defTabSz="914400" eaLnBrk="0" fontAlgn="base" hangingPunct="0">
              <a:spcAft>
                <a:spcPct val="0"/>
              </a:spcAft>
              <a:buNone/>
              <a:defRPr/>
            </a:pPr>
            <a:r>
              <a:rPr lang="en-US" altLang="en-US" sz="3600" dirty="0">
                <a:solidFill>
                  <a:schemeClr val="bg1"/>
                </a:solidFill>
                <a:latin typeface="Calibri" panose="020F0502020204030204" pitchFamily="34" charset="0"/>
                <a:cs typeface="Calibri" panose="020F0502020204030204" pitchFamily="34" charset="0"/>
              </a:rPr>
              <a:t>Ivy Zelman</a:t>
            </a:r>
          </a:p>
          <a:p>
            <a:pPr lvl="0" defTabSz="914400" eaLnBrk="0" fontAlgn="base" hangingPunct="0">
              <a:spcAft>
                <a:spcPct val="0"/>
              </a:spcAft>
              <a:buNone/>
              <a:defRPr/>
            </a:pP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‘Z’ Report</a:t>
            </a:r>
          </a:p>
        </p:txBody>
      </p:sp>
      <p:sp>
        <p:nvSpPr>
          <p:cNvPr id="8" name="Rectangle 7">
            <a:extLst>
              <a:ext uri="{FF2B5EF4-FFF2-40B4-BE49-F238E27FC236}">
                <a16:creationId xmlns:a16="http://schemas.microsoft.com/office/drawing/2014/main" id="{054E01A0-E9EB-4DD5-943C-916ABD11040D}"/>
              </a:ext>
            </a:extLst>
          </p:cNvPr>
          <p:cNvSpPr/>
          <p:nvPr/>
        </p:nvSpPr>
        <p:spPr>
          <a:xfrm>
            <a:off x="419030" y="376257"/>
            <a:ext cx="8081320" cy="4031873"/>
          </a:xfrm>
          <a:prstGeom prst="rect">
            <a:avLst/>
          </a:prstGeom>
        </p:spPr>
        <p:txBody>
          <a:bodyPr wrap="square">
            <a:spAutoFit/>
          </a:bodyPr>
          <a:lstStyle/>
          <a:p>
            <a:r>
              <a:rPr lang="en-US" sz="3200" dirty="0">
                <a:solidFill>
                  <a:schemeClr val="bg1"/>
                </a:solidFill>
              </a:rPr>
              <a:t>“Supported by our analysis of home price dynamics through cycles and other periods of economic and housing disruption, we expect home price appreciation to decelerate from current levels in 2020, though </a:t>
            </a:r>
            <a:r>
              <a:rPr lang="en-US" sz="3200" dirty="0">
                <a:solidFill>
                  <a:srgbClr val="F2A672"/>
                </a:solidFill>
              </a:rPr>
              <a:t>easily remain in positive territory year over year</a:t>
            </a:r>
            <a:r>
              <a:rPr lang="en-US" sz="3200" dirty="0">
                <a:solidFill>
                  <a:srgbClr val="ED7D31"/>
                </a:solidFill>
              </a:rPr>
              <a:t> </a:t>
            </a:r>
            <a:r>
              <a:rPr lang="en-US" sz="3200" dirty="0">
                <a:solidFill>
                  <a:schemeClr val="bg1"/>
                </a:solidFill>
              </a:rPr>
              <a:t>given the beneficial factors of record-low inventories &amp; a historically-low interest rate environment.”</a:t>
            </a:r>
          </a:p>
        </p:txBody>
      </p:sp>
    </p:spTree>
    <p:extLst>
      <p:ext uri="{BB962C8B-B14F-4D97-AF65-F5344CB8AC3E}">
        <p14:creationId xmlns:p14="http://schemas.microsoft.com/office/powerpoint/2010/main" val="40655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C7BB40D4-3DEE-49DB-93F5-AC1AFA0B278A}"/>
              </a:ext>
            </a:extLst>
          </p:cNvPr>
          <p:cNvSpPr>
            <a:spLocks noChangeArrowheads="1"/>
          </p:cNvSpPr>
          <p:nvPr/>
        </p:nvSpPr>
        <p:spPr bwMode="auto">
          <a:xfrm>
            <a:off x="3503105" y="4875942"/>
            <a:ext cx="220175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lvl="0" defTabSz="914400" eaLnBrk="0" fontAlgn="base" hangingPunct="0">
              <a:spcAft>
                <a:spcPct val="0"/>
              </a:spcAft>
              <a:buNone/>
              <a:defRPr/>
            </a:pPr>
            <a:r>
              <a:rPr lang="en-US" altLang="en-US" sz="3600" dirty="0">
                <a:solidFill>
                  <a:prstClr val="white"/>
                </a:solidFill>
                <a:latin typeface="Calibri" panose="020F0502020204030204" pitchFamily="34" charset="0"/>
                <a:cs typeface="Calibri" panose="020F0502020204030204" pitchFamily="34" charset="0"/>
              </a:rPr>
              <a:t>Ivy Zelman</a:t>
            </a:r>
          </a:p>
          <a:p>
            <a:pPr lvl="0" defTabSz="914400" eaLnBrk="0" fontAlgn="base" hangingPunct="0">
              <a:spcAft>
                <a:spcPct val="0"/>
              </a:spcAft>
              <a:buNone/>
              <a:defRPr/>
            </a:pP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‘Z’ Report</a:t>
            </a:r>
          </a:p>
        </p:txBody>
      </p:sp>
      <p:sp>
        <p:nvSpPr>
          <p:cNvPr id="8" name="Rectangle 7">
            <a:extLst>
              <a:ext uri="{FF2B5EF4-FFF2-40B4-BE49-F238E27FC236}">
                <a16:creationId xmlns:a16="http://schemas.microsoft.com/office/drawing/2014/main" id="{054E01A0-E9EB-4DD5-943C-916ABD11040D}"/>
              </a:ext>
            </a:extLst>
          </p:cNvPr>
          <p:cNvSpPr/>
          <p:nvPr/>
        </p:nvSpPr>
        <p:spPr>
          <a:xfrm>
            <a:off x="419030" y="304339"/>
            <a:ext cx="8081320" cy="1446550"/>
          </a:xfrm>
          <a:prstGeom prst="rect">
            <a:avLst/>
          </a:prstGeom>
        </p:spPr>
        <p:txBody>
          <a:bodyPr wrap="square">
            <a:spAutoFit/>
          </a:bodyPr>
          <a:lstStyle/>
          <a:p>
            <a:endParaRPr lang="en-US" sz="1000" dirty="0">
              <a:solidFill>
                <a:schemeClr val="bg1"/>
              </a:solidFill>
            </a:endParaRPr>
          </a:p>
          <a:p>
            <a:r>
              <a:rPr lang="en-US" sz="2600" dirty="0">
                <a:solidFill>
                  <a:schemeClr val="bg1"/>
                </a:solidFill>
              </a:rPr>
              <a:t>Overall, we now expect 2020-21 year-end home price appreciation of 3.% and 4.2%… We are also introducing our 2022 year-end forecast of 4.6%.”</a:t>
            </a:r>
          </a:p>
        </p:txBody>
      </p:sp>
      <p:sp>
        <p:nvSpPr>
          <p:cNvPr id="9" name="Rectangle 8">
            <a:extLst>
              <a:ext uri="{FF2B5EF4-FFF2-40B4-BE49-F238E27FC236}">
                <a16:creationId xmlns:a16="http://schemas.microsoft.com/office/drawing/2014/main" id="{80D5BA26-6DE8-49C6-BAF5-8F5317081A02}"/>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4A815166-790F-4FF1-9C23-205E2663C8CB}"/>
              </a:ext>
            </a:extLst>
          </p:cNvPr>
          <p:cNvGraphicFramePr/>
          <p:nvPr>
            <p:extLst>
              <p:ext uri="{D42A27DB-BD31-4B8C-83A1-F6EECF244321}">
                <p14:modId xmlns:p14="http://schemas.microsoft.com/office/powerpoint/2010/main" val="1857118451"/>
              </p:ext>
            </p:extLst>
          </p:nvPr>
        </p:nvGraphicFramePr>
        <p:xfrm>
          <a:off x="339047" y="1396999"/>
          <a:ext cx="8476179" cy="49113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C064BF87-C3B0-47DB-875B-5D27B9D63E21}"/>
              </a:ext>
            </a:extLst>
          </p:cNvPr>
          <p:cNvSpPr txBox="1"/>
          <p:nvPr/>
        </p:nvSpPr>
        <p:spPr>
          <a:xfrm>
            <a:off x="6106074" y="4773484"/>
            <a:ext cx="1153970" cy="830997"/>
          </a:xfrm>
          <a:prstGeom prst="rect">
            <a:avLst/>
          </a:prstGeom>
          <a:noFill/>
        </p:spPr>
        <p:txBody>
          <a:bodyPr wrap="none" rtlCol="0">
            <a:spAutoFit/>
          </a:bodyPr>
          <a:lstStyle/>
          <a:p>
            <a:r>
              <a:rPr lang="en-US" sz="4800" dirty="0">
                <a:solidFill>
                  <a:srgbClr val="00B0F0"/>
                </a:solidFill>
              </a:rPr>
              <a:t>N/A</a:t>
            </a:r>
          </a:p>
        </p:txBody>
      </p:sp>
      <p:sp>
        <p:nvSpPr>
          <p:cNvPr id="14" name="TextBox 13">
            <a:extLst>
              <a:ext uri="{FF2B5EF4-FFF2-40B4-BE49-F238E27FC236}">
                <a16:creationId xmlns:a16="http://schemas.microsoft.com/office/drawing/2014/main" id="{98998C13-1E92-4FFB-92EE-F1A137E89615}"/>
              </a:ext>
            </a:extLst>
          </p:cNvPr>
          <p:cNvSpPr txBox="1"/>
          <p:nvPr/>
        </p:nvSpPr>
        <p:spPr>
          <a:xfrm>
            <a:off x="0" y="365002"/>
            <a:ext cx="9144000" cy="1323439"/>
          </a:xfrm>
          <a:prstGeom prst="rect">
            <a:avLst/>
          </a:prstGeom>
          <a:noFill/>
        </p:spPr>
        <p:txBody>
          <a:bodyPr wrap="square" rtlCol="0">
            <a:spAutoFit/>
          </a:bodyPr>
          <a:lstStyle/>
          <a:p>
            <a:pPr algn="ctr"/>
            <a:r>
              <a:rPr lang="en-US" sz="4000" dirty="0">
                <a:solidFill>
                  <a:schemeClr val="bg1"/>
                </a:solidFill>
              </a:rPr>
              <a:t>Home Appreciation Adjustments </a:t>
            </a:r>
          </a:p>
          <a:p>
            <a:pPr algn="ctr"/>
            <a:r>
              <a:rPr lang="en-US" sz="4000" dirty="0">
                <a:solidFill>
                  <a:schemeClr val="bg1"/>
                </a:solidFill>
              </a:rPr>
              <a:t>as a Result of the Pandemic</a:t>
            </a:r>
          </a:p>
        </p:txBody>
      </p:sp>
      <p:sp>
        <p:nvSpPr>
          <p:cNvPr id="15" name="TextBox 14">
            <a:extLst>
              <a:ext uri="{FF2B5EF4-FFF2-40B4-BE49-F238E27FC236}">
                <a16:creationId xmlns:a16="http://schemas.microsoft.com/office/drawing/2014/main" id="{3EDEE512-CF27-47B3-AB79-6C77630E94CB}"/>
              </a:ext>
            </a:extLst>
          </p:cNvPr>
          <p:cNvSpPr txBox="1"/>
          <p:nvPr/>
        </p:nvSpPr>
        <p:spPr>
          <a:xfrm>
            <a:off x="7774155" y="6308332"/>
            <a:ext cx="1205458" cy="400110"/>
          </a:xfrm>
          <a:prstGeom prst="rect">
            <a:avLst/>
          </a:prstGeom>
          <a:noFill/>
        </p:spPr>
        <p:txBody>
          <a:bodyPr wrap="none" rtlCol="0">
            <a:spAutoFit/>
          </a:bodyPr>
          <a:lstStyle/>
          <a:p>
            <a:r>
              <a:rPr lang="en-US" sz="2000" dirty="0">
                <a:solidFill>
                  <a:schemeClr val="bg1"/>
                </a:solidFill>
              </a:rPr>
              <a:t>‘Z’ Report</a:t>
            </a:r>
          </a:p>
        </p:txBody>
      </p:sp>
    </p:spTree>
    <p:extLst>
      <p:ext uri="{BB962C8B-B14F-4D97-AF65-F5344CB8AC3E}">
        <p14:creationId xmlns:p14="http://schemas.microsoft.com/office/powerpoint/2010/main" val="391048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8D6B0F-0E83-4EDD-816D-2567C33A4733}"/>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7F16C57-D198-4AEF-AB2F-EA71B5ED54D5}"/>
              </a:ext>
            </a:extLst>
          </p:cNvPr>
          <p:cNvSpPr/>
          <p:nvPr/>
        </p:nvSpPr>
        <p:spPr>
          <a:xfrm>
            <a:off x="404812" y="366623"/>
            <a:ext cx="8334375" cy="6124754"/>
          </a:xfrm>
          <a:prstGeom prst="rect">
            <a:avLst/>
          </a:prstGeom>
        </p:spPr>
        <p:txBody>
          <a:bodyPr wrap="square">
            <a:spAutoFit/>
          </a:bodyPr>
          <a:lstStyle/>
          <a:p>
            <a:r>
              <a:rPr lang="en-US" sz="3600" dirty="0">
                <a:solidFill>
                  <a:schemeClr val="accent5">
                    <a:lumMod val="60000"/>
                    <a:lumOff val="40000"/>
                  </a:schemeClr>
                </a:solidFill>
              </a:rPr>
              <a:t>1.) Why do we believe the downturn will reverse course quickly? </a:t>
            </a:r>
          </a:p>
          <a:p>
            <a:endParaRPr lang="en-US" sz="800" dirty="0">
              <a:solidFill>
                <a:schemeClr val="bg1"/>
              </a:solidFill>
            </a:endParaRPr>
          </a:p>
          <a:p>
            <a:r>
              <a:rPr lang="en-US" sz="3600" dirty="0">
                <a:solidFill>
                  <a:schemeClr val="bg1"/>
                </a:solidFill>
              </a:rPr>
              <a:t>2.) What research and data are we seeing that causes our optimism?</a:t>
            </a:r>
          </a:p>
          <a:p>
            <a:endParaRPr lang="en-US" sz="800" dirty="0">
              <a:solidFill>
                <a:schemeClr val="bg1"/>
              </a:solidFill>
            </a:endParaRPr>
          </a:p>
          <a:p>
            <a:r>
              <a:rPr lang="en-US" sz="3600" dirty="0">
                <a:solidFill>
                  <a:schemeClr val="accent5">
                    <a:lumMod val="60000"/>
                    <a:lumOff val="40000"/>
                  </a:schemeClr>
                </a:solidFill>
              </a:rPr>
              <a:t>3.) What are the three activities each agent must embrace to survive this market?</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4.) How do we optimize the recruiting opportunities this chaos is delivering?</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5.) What leadership traits must you exhibit in times of turmoil?</a:t>
            </a:r>
          </a:p>
        </p:txBody>
      </p:sp>
    </p:spTree>
    <p:extLst>
      <p:ext uri="{BB962C8B-B14F-4D97-AF65-F5344CB8AC3E}">
        <p14:creationId xmlns:p14="http://schemas.microsoft.com/office/powerpoint/2010/main" val="81763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C93C46-0F3A-431F-92A4-25E2F3190F4C}"/>
              </a:ext>
            </a:extLst>
          </p:cNvPr>
          <p:cNvSpPr/>
          <p:nvPr/>
        </p:nvSpPr>
        <p:spPr>
          <a:xfrm>
            <a:off x="-6511"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8E6550-90FC-4247-93B5-761996332414}"/>
              </a:ext>
            </a:extLst>
          </p:cNvPr>
          <p:cNvSpPr txBox="1"/>
          <p:nvPr/>
        </p:nvSpPr>
        <p:spPr>
          <a:xfrm>
            <a:off x="7816118" y="6396717"/>
            <a:ext cx="1113656" cy="253916"/>
          </a:xfrm>
          <a:prstGeom prst="rect">
            <a:avLst/>
          </a:prstGeom>
          <a:noFill/>
        </p:spPr>
        <p:txBody>
          <a:bodyPr wrap="square" rtlCol="0">
            <a:spAutoFit/>
          </a:bodyPr>
          <a:lstStyle/>
          <a:p>
            <a:pPr algn="r"/>
            <a:r>
              <a:rPr lang="en-US" sz="1050" dirty="0">
                <a:solidFill>
                  <a:schemeClr val="bg1">
                    <a:lumMod val="50000"/>
                  </a:schemeClr>
                </a:solidFill>
              </a:rPr>
              <a:t>Black Knight</a:t>
            </a:r>
          </a:p>
        </p:txBody>
      </p:sp>
      <p:grpSp>
        <p:nvGrpSpPr>
          <p:cNvPr id="2" name="Group 1">
            <a:extLst>
              <a:ext uri="{FF2B5EF4-FFF2-40B4-BE49-F238E27FC236}">
                <a16:creationId xmlns:a16="http://schemas.microsoft.com/office/drawing/2014/main" id="{F9C089E5-572C-4514-B4C3-9B5C0121932F}"/>
              </a:ext>
            </a:extLst>
          </p:cNvPr>
          <p:cNvGrpSpPr/>
          <p:nvPr/>
        </p:nvGrpSpPr>
        <p:grpSpPr>
          <a:xfrm>
            <a:off x="300519" y="1407560"/>
            <a:ext cx="8629255" cy="4736386"/>
            <a:chOff x="462532" y="292608"/>
            <a:chExt cx="8314629" cy="5959336"/>
          </a:xfrm>
        </p:grpSpPr>
        <p:graphicFrame>
          <p:nvGraphicFramePr>
            <p:cNvPr id="4" name="Chart 3">
              <a:extLst>
                <a:ext uri="{FF2B5EF4-FFF2-40B4-BE49-F238E27FC236}">
                  <a16:creationId xmlns:a16="http://schemas.microsoft.com/office/drawing/2014/main" id="{5ED033E8-0C77-4221-BEC0-AC39FA5F7205}"/>
                </a:ext>
              </a:extLst>
            </p:cNvPr>
            <p:cNvGraphicFramePr/>
            <p:nvPr>
              <p:extLst>
                <p:ext uri="{D42A27DB-BD31-4B8C-83A1-F6EECF244321}">
                  <p14:modId xmlns:p14="http://schemas.microsoft.com/office/powerpoint/2010/main" val="1735366041"/>
                </p:ext>
              </p:extLst>
            </p:nvPr>
          </p:nvGraphicFramePr>
          <p:xfrm>
            <a:off x="462532" y="292608"/>
            <a:ext cx="4109468" cy="5959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26565A3-2B0C-479A-A944-339C331CA59B}"/>
                </a:ext>
              </a:extLst>
            </p:cNvPr>
            <p:cNvGraphicFramePr/>
            <p:nvPr>
              <p:extLst>
                <p:ext uri="{D42A27DB-BD31-4B8C-83A1-F6EECF244321}">
                  <p14:modId xmlns:p14="http://schemas.microsoft.com/office/powerpoint/2010/main" val="4213048896"/>
                </p:ext>
              </p:extLst>
            </p:nvPr>
          </p:nvGraphicFramePr>
          <p:xfrm>
            <a:off x="4667693" y="396022"/>
            <a:ext cx="4109468" cy="5842992"/>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extBox 2">
            <a:extLst>
              <a:ext uri="{FF2B5EF4-FFF2-40B4-BE49-F238E27FC236}">
                <a16:creationId xmlns:a16="http://schemas.microsoft.com/office/drawing/2014/main" id="{3109100A-BBDD-4A93-A7A6-294894D6103C}"/>
              </a:ext>
            </a:extLst>
          </p:cNvPr>
          <p:cNvSpPr txBox="1"/>
          <p:nvPr/>
        </p:nvSpPr>
        <p:spPr>
          <a:xfrm>
            <a:off x="599465" y="4486292"/>
            <a:ext cx="3656127" cy="738664"/>
          </a:xfrm>
          <a:prstGeom prst="rect">
            <a:avLst/>
          </a:prstGeom>
          <a:solidFill>
            <a:schemeClr val="tx1"/>
          </a:solidFill>
          <a:effectLst>
            <a:outerShdw blurRad="50800" dist="38100" dir="18900000" algn="bl" rotWithShape="0">
              <a:prstClr val="black">
                <a:alpha val="40000"/>
              </a:prstClr>
            </a:outerShdw>
          </a:effectLst>
        </p:spPr>
        <p:txBody>
          <a:bodyPr wrap="square" rtlCol="0">
            <a:spAutoFit/>
          </a:bodyPr>
          <a:lstStyle/>
          <a:p>
            <a:pPr algn="ctr"/>
            <a:r>
              <a:rPr lang="en-US" sz="2100" i="1" dirty="0">
                <a:solidFill>
                  <a:schemeClr val="bg1"/>
                </a:solidFill>
              </a:rPr>
              <a:t>The 6 years leading up </a:t>
            </a:r>
          </a:p>
          <a:p>
            <a:pPr algn="ctr"/>
            <a:r>
              <a:rPr lang="en-US" sz="2100" i="1" dirty="0">
                <a:solidFill>
                  <a:schemeClr val="bg1"/>
                </a:solidFill>
              </a:rPr>
              <a:t>to the housing crash</a:t>
            </a:r>
          </a:p>
        </p:txBody>
      </p:sp>
      <p:sp>
        <p:nvSpPr>
          <p:cNvPr id="18" name="TextBox 17">
            <a:extLst>
              <a:ext uri="{FF2B5EF4-FFF2-40B4-BE49-F238E27FC236}">
                <a16:creationId xmlns:a16="http://schemas.microsoft.com/office/drawing/2014/main" id="{0AFD7F6B-198C-44B8-871E-94C577A528DB}"/>
              </a:ext>
            </a:extLst>
          </p:cNvPr>
          <p:cNvSpPr txBox="1"/>
          <p:nvPr/>
        </p:nvSpPr>
        <p:spPr>
          <a:xfrm>
            <a:off x="5455387" y="4647875"/>
            <a:ext cx="2523973" cy="415498"/>
          </a:xfrm>
          <a:prstGeom prst="rect">
            <a:avLst/>
          </a:prstGeom>
          <a:solidFill>
            <a:schemeClr val="tx1"/>
          </a:solidFill>
          <a:effectLst>
            <a:outerShdw blurRad="50800" dist="38100" dir="18900000" algn="bl" rotWithShape="0">
              <a:prstClr val="black">
                <a:alpha val="40000"/>
              </a:prstClr>
            </a:outerShdw>
          </a:effectLst>
        </p:spPr>
        <p:txBody>
          <a:bodyPr wrap="square" rtlCol="0">
            <a:spAutoFit/>
          </a:bodyPr>
          <a:lstStyle/>
          <a:p>
            <a:pPr algn="ctr"/>
            <a:r>
              <a:rPr lang="en-US" sz="2100" i="1" dirty="0">
                <a:solidFill>
                  <a:schemeClr val="bg1"/>
                </a:solidFill>
              </a:rPr>
              <a:t>The last 6 years</a:t>
            </a:r>
          </a:p>
        </p:txBody>
      </p:sp>
      <p:sp>
        <p:nvSpPr>
          <p:cNvPr id="5" name="TextBox 4">
            <a:extLst>
              <a:ext uri="{FF2B5EF4-FFF2-40B4-BE49-F238E27FC236}">
                <a16:creationId xmlns:a16="http://schemas.microsoft.com/office/drawing/2014/main" id="{272A7EBA-A99D-4F3D-A6F4-D5EC46D07FC2}"/>
              </a:ext>
            </a:extLst>
          </p:cNvPr>
          <p:cNvSpPr txBox="1"/>
          <p:nvPr/>
        </p:nvSpPr>
        <p:spPr>
          <a:xfrm>
            <a:off x="-6511" y="379348"/>
            <a:ext cx="9144000" cy="830997"/>
          </a:xfrm>
          <a:prstGeom prst="rect">
            <a:avLst/>
          </a:prstGeom>
          <a:noFill/>
        </p:spPr>
        <p:txBody>
          <a:bodyPr wrap="square" rtlCol="0">
            <a:spAutoFit/>
          </a:bodyPr>
          <a:lstStyle/>
          <a:p>
            <a:pPr algn="ctr"/>
            <a:r>
              <a:rPr lang="en-US" sz="4800" dirty="0">
                <a:solidFill>
                  <a:schemeClr val="bg1"/>
                </a:solidFill>
              </a:rPr>
              <a:t>Annual Home Price Appreciation</a:t>
            </a:r>
          </a:p>
        </p:txBody>
      </p:sp>
    </p:spTree>
    <p:extLst>
      <p:ext uri="{BB962C8B-B14F-4D97-AF65-F5344CB8AC3E}">
        <p14:creationId xmlns:p14="http://schemas.microsoft.com/office/powerpoint/2010/main" val="189287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B1002F-9073-425F-811E-F1FA57A73481}"/>
              </a:ext>
            </a:extLst>
          </p:cNvPr>
          <p:cNvSpPr/>
          <p:nvPr/>
        </p:nvSpPr>
        <p:spPr>
          <a:xfrm>
            <a:off x="-6512" y="0"/>
            <a:ext cx="915051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3822832-356C-4318-8493-AFEF5704880F}"/>
              </a:ext>
            </a:extLst>
          </p:cNvPr>
          <p:cNvGrpSpPr/>
          <p:nvPr/>
        </p:nvGrpSpPr>
        <p:grpSpPr>
          <a:xfrm>
            <a:off x="279823" y="1089058"/>
            <a:ext cx="8391566" cy="5636472"/>
            <a:chOff x="1731264" y="121752"/>
            <a:chExt cx="8662416" cy="6722316"/>
          </a:xfrm>
        </p:grpSpPr>
        <p:graphicFrame>
          <p:nvGraphicFramePr>
            <p:cNvPr id="7" name="Chart 6"/>
            <p:cNvGraphicFramePr/>
            <p:nvPr>
              <p:extLst>
                <p:ext uri="{D42A27DB-BD31-4B8C-83A1-F6EECF244321}">
                  <p14:modId xmlns:p14="http://schemas.microsoft.com/office/powerpoint/2010/main" val="2683355542"/>
                </p:ext>
              </p:extLst>
            </p:nvPr>
          </p:nvGraphicFramePr>
          <p:xfrm>
            <a:off x="1731264" y="342322"/>
            <a:ext cx="8662416" cy="61346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
            <p:cNvSpPr txBox="1">
              <a:spLocks noChangeArrowheads="1"/>
            </p:cNvSpPr>
            <p:nvPr/>
          </p:nvSpPr>
          <p:spPr bwMode="auto">
            <a:xfrm>
              <a:off x="5181236" y="121752"/>
              <a:ext cx="4876800" cy="2092290"/>
            </a:xfrm>
            <a:prstGeom prst="rect">
              <a:avLst/>
            </a:prstGeom>
            <a:solidFill>
              <a:schemeClr val="tx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schemeClr val="bg1"/>
                  </a:solidFill>
                  <a:effectLst/>
                  <a:uLnTx/>
                  <a:uFillTx/>
                  <a:latin typeface="Calibri Regular"/>
                  <a:ea typeface="+mn-ea"/>
                  <a:cs typeface="+mn-cs"/>
                </a:rPr>
                <a:t>Historic Data for the </a:t>
              </a:r>
              <a:r>
                <a:rPr kumimoji="0" lang="en-US" altLang="en-US" sz="3600" i="0" u="none" strike="noStrike" kern="1200" cap="none" spc="0" normalizeH="0" baseline="0" noProof="0" dirty="0">
                  <a:ln>
                    <a:noFill/>
                  </a:ln>
                  <a:solidFill>
                    <a:schemeClr val="bg1"/>
                  </a:solidFill>
                  <a:effectLst/>
                  <a:uLnTx/>
                  <a:uFillTx/>
                  <a:latin typeface="Calibri Regular"/>
                  <a:ea typeface="+mn-ea"/>
                  <a:cs typeface="+mn-cs"/>
                </a:rPr>
                <a:t>MORTGAGE CREDIT AVAILABILITY INDEX </a:t>
              </a:r>
            </a:p>
          </p:txBody>
        </p:sp>
        <p:sp>
          <p:nvSpPr>
            <p:cNvPr id="5" name="TextBox 4">
              <a:extLst>
                <a:ext uri="{FF2B5EF4-FFF2-40B4-BE49-F238E27FC236}">
                  <a16:creationId xmlns:a16="http://schemas.microsoft.com/office/drawing/2014/main" id="{7F5FFEAC-3DA1-47C5-879C-92C50D30BF26}"/>
                </a:ext>
              </a:extLst>
            </p:cNvPr>
            <p:cNvSpPr txBox="1">
              <a:spLocks noChangeArrowheads="1"/>
            </p:cNvSpPr>
            <p:nvPr/>
          </p:nvSpPr>
          <p:spPr bwMode="auto">
            <a:xfrm>
              <a:off x="9222660" y="6476999"/>
              <a:ext cx="991983" cy="36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A6A6A6"/>
                  </a:solidFill>
                  <a:effectLst/>
                  <a:uLnTx/>
                  <a:uFillTx/>
                  <a:latin typeface="Calibri Regular"/>
                  <a:ea typeface="+mn-ea"/>
                  <a:cs typeface="+mn-cs"/>
                </a:rPr>
                <a:t>MBA </a:t>
              </a:r>
            </a:p>
          </p:txBody>
        </p:sp>
      </p:grpSp>
      <p:sp>
        <p:nvSpPr>
          <p:cNvPr id="11" name="Callout: Down Arrow 10">
            <a:extLst>
              <a:ext uri="{FF2B5EF4-FFF2-40B4-BE49-F238E27FC236}">
                <a16:creationId xmlns:a16="http://schemas.microsoft.com/office/drawing/2014/main" id="{3D1E4AD0-8E58-4589-B26B-E2B045E620C2}"/>
              </a:ext>
            </a:extLst>
          </p:cNvPr>
          <p:cNvSpPr/>
          <p:nvPr/>
        </p:nvSpPr>
        <p:spPr>
          <a:xfrm>
            <a:off x="1078785" y="236306"/>
            <a:ext cx="1859622" cy="1212350"/>
          </a:xfrm>
          <a:prstGeom prst="downArrowCallout">
            <a:avLst/>
          </a:prstGeom>
          <a:solidFill>
            <a:srgbClr val="FF0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A3C0C0-3D58-49FD-899E-8AF46BFB883F}"/>
              </a:ext>
            </a:extLst>
          </p:cNvPr>
          <p:cNvSpPr txBox="1"/>
          <p:nvPr/>
        </p:nvSpPr>
        <p:spPr>
          <a:xfrm>
            <a:off x="1140431" y="283316"/>
            <a:ext cx="1746606" cy="646331"/>
          </a:xfrm>
          <a:prstGeom prst="rect">
            <a:avLst/>
          </a:prstGeom>
          <a:noFill/>
        </p:spPr>
        <p:txBody>
          <a:bodyPr wrap="square" rtlCol="0">
            <a:spAutoFit/>
          </a:bodyPr>
          <a:lstStyle/>
          <a:p>
            <a:pPr algn="ctr"/>
            <a:r>
              <a:rPr lang="en-US" dirty="0">
                <a:solidFill>
                  <a:schemeClr val="bg1"/>
                </a:solidFill>
              </a:rPr>
              <a:t>Housing Bubble</a:t>
            </a:r>
          </a:p>
          <a:p>
            <a:pPr algn="ctr"/>
            <a:r>
              <a:rPr lang="en-US" dirty="0">
                <a:solidFill>
                  <a:schemeClr val="bg1"/>
                </a:solidFill>
              </a:rPr>
              <a:t>868.7</a:t>
            </a:r>
          </a:p>
        </p:txBody>
      </p:sp>
      <p:sp>
        <p:nvSpPr>
          <p:cNvPr id="13" name="Callout: Down Arrow 12">
            <a:extLst>
              <a:ext uri="{FF2B5EF4-FFF2-40B4-BE49-F238E27FC236}">
                <a16:creationId xmlns:a16="http://schemas.microsoft.com/office/drawing/2014/main" id="{3574A6AC-5230-477B-820E-5AF56F1C8C3B}"/>
              </a:ext>
            </a:extLst>
          </p:cNvPr>
          <p:cNvSpPr/>
          <p:nvPr/>
        </p:nvSpPr>
        <p:spPr>
          <a:xfrm>
            <a:off x="7695343" y="3760342"/>
            <a:ext cx="1109609" cy="1175649"/>
          </a:xfrm>
          <a:prstGeom prst="downArrowCallout">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Today</a:t>
            </a:r>
          </a:p>
          <a:p>
            <a:pPr algn="ctr"/>
            <a:r>
              <a:rPr lang="en-US" dirty="0"/>
              <a:t>152.1</a:t>
            </a:r>
          </a:p>
        </p:txBody>
      </p:sp>
    </p:spTree>
    <p:extLst>
      <p:ext uri="{BB962C8B-B14F-4D97-AF65-F5344CB8AC3E}">
        <p14:creationId xmlns:p14="http://schemas.microsoft.com/office/powerpoint/2010/main" val="422566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B2A36DD-2B8B-4294-9714-372E3168A008}"/>
              </a:ext>
            </a:extLst>
          </p:cNvPr>
          <p:cNvSpPr/>
          <p:nvPr/>
        </p:nvSpPr>
        <p:spPr>
          <a:xfrm>
            <a:off x="0" y="0"/>
            <a:ext cx="9144000" cy="117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FFDC07-FF92-4226-A8A5-A176EE8F0E5B}"/>
              </a:ext>
            </a:extLst>
          </p:cNvPr>
          <p:cNvSpPr/>
          <p:nvPr/>
        </p:nvSpPr>
        <p:spPr>
          <a:xfrm>
            <a:off x="0" y="3810336"/>
            <a:ext cx="9144000" cy="30476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A70543-0724-4067-872D-07B484AFBA27}"/>
              </a:ext>
            </a:extLst>
          </p:cNvPr>
          <p:cNvSpPr/>
          <p:nvPr/>
        </p:nvSpPr>
        <p:spPr>
          <a:xfrm>
            <a:off x="1" y="3900011"/>
            <a:ext cx="9143999" cy="439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D1771D-5E33-4DC0-9050-556FD7A8B2F4}"/>
              </a:ext>
            </a:extLst>
          </p:cNvPr>
          <p:cNvSpPr/>
          <p:nvPr/>
        </p:nvSpPr>
        <p:spPr>
          <a:xfrm>
            <a:off x="0" y="1137657"/>
            <a:ext cx="9144000" cy="28273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p:cNvGraphicFramePr/>
          <p:nvPr/>
        </p:nvGraphicFramePr>
        <p:xfrm>
          <a:off x="430985" y="1176221"/>
          <a:ext cx="8713015" cy="499602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a:spLocks noChangeArrowheads="1"/>
          </p:cNvSpPr>
          <p:nvPr/>
        </p:nvSpPr>
        <p:spPr bwMode="auto">
          <a:xfrm>
            <a:off x="0" y="236282"/>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None/>
            </a:pPr>
            <a:r>
              <a:rPr lang="en-US" altLang="en-US" sz="4000" dirty="0">
                <a:solidFill>
                  <a:schemeClr val="bg1"/>
                </a:solidFill>
                <a:latin typeface="Calibri Regular"/>
              </a:rPr>
              <a:t>Months Inventory of Homes for Sale</a:t>
            </a:r>
          </a:p>
        </p:txBody>
      </p:sp>
      <p:sp>
        <p:nvSpPr>
          <p:cNvPr id="6" name="Rectangle 7">
            <a:extLst>
              <a:ext uri="{FF2B5EF4-FFF2-40B4-BE49-F238E27FC236}">
                <a16:creationId xmlns:a16="http://schemas.microsoft.com/office/drawing/2014/main" id="{82D275C6-0328-46F9-92D1-F9AF96C23E7C}"/>
              </a:ext>
            </a:extLst>
          </p:cNvPr>
          <p:cNvSpPr>
            <a:spLocks noChangeArrowheads="1"/>
          </p:cNvSpPr>
          <p:nvPr/>
        </p:nvSpPr>
        <p:spPr bwMode="auto">
          <a:xfrm>
            <a:off x="8037053" y="6395068"/>
            <a:ext cx="9043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a:spcBef>
                <a:spcPct val="0"/>
              </a:spcBef>
              <a:buNone/>
            </a:pPr>
            <a:r>
              <a:rPr lang="en-US" altLang="en-US" sz="1400" dirty="0">
                <a:solidFill>
                  <a:srgbClr val="A6A6A6"/>
                </a:solidFill>
                <a:latin typeface="Calibri Regular"/>
              </a:rPr>
              <a:t>NAR</a:t>
            </a:r>
          </a:p>
        </p:txBody>
      </p:sp>
      <p:sp>
        <p:nvSpPr>
          <p:cNvPr id="4" name="TextBox 3">
            <a:extLst>
              <a:ext uri="{FF2B5EF4-FFF2-40B4-BE49-F238E27FC236}">
                <a16:creationId xmlns:a16="http://schemas.microsoft.com/office/drawing/2014/main" id="{50D3F68C-558C-4217-AAC2-7A8939ACA952}"/>
              </a:ext>
            </a:extLst>
          </p:cNvPr>
          <p:cNvSpPr txBox="1"/>
          <p:nvPr/>
        </p:nvSpPr>
        <p:spPr>
          <a:xfrm>
            <a:off x="6051482" y="4547316"/>
            <a:ext cx="2242522" cy="1938992"/>
          </a:xfrm>
          <a:prstGeom prst="rect">
            <a:avLst/>
          </a:prstGeom>
          <a:noFill/>
        </p:spPr>
        <p:txBody>
          <a:bodyPr wrap="square" rtlCol="0">
            <a:spAutoFit/>
          </a:bodyPr>
          <a:lstStyle/>
          <a:p>
            <a:pPr algn="r"/>
            <a:r>
              <a:rPr lang="en-US" sz="4800" b="1" dirty="0">
                <a:solidFill>
                  <a:schemeClr val="bg1"/>
                </a:solidFill>
              </a:rPr>
              <a:t>Sellers’ </a:t>
            </a:r>
          </a:p>
          <a:p>
            <a:pPr algn="r"/>
            <a:r>
              <a:rPr lang="en-US" sz="4800" b="1" dirty="0">
                <a:solidFill>
                  <a:schemeClr val="bg1"/>
                </a:solidFill>
              </a:rPr>
              <a:t>Market </a:t>
            </a:r>
          </a:p>
          <a:p>
            <a:pPr algn="r"/>
            <a:r>
              <a:rPr lang="en-US" sz="2000" dirty="0">
                <a:solidFill>
                  <a:schemeClr val="bg1"/>
                </a:solidFill>
              </a:rPr>
              <a:t>(&lt; 6 Months</a:t>
            </a:r>
            <a:r>
              <a:rPr lang="en-US" sz="2400" dirty="0">
                <a:solidFill>
                  <a:schemeClr val="bg1"/>
                </a:solidFill>
              </a:rPr>
              <a:t>)</a:t>
            </a:r>
          </a:p>
        </p:txBody>
      </p:sp>
      <p:sp>
        <p:nvSpPr>
          <p:cNvPr id="9" name="TextBox 8">
            <a:extLst>
              <a:ext uri="{FF2B5EF4-FFF2-40B4-BE49-F238E27FC236}">
                <a16:creationId xmlns:a16="http://schemas.microsoft.com/office/drawing/2014/main" id="{6CA2663A-10ED-4E8D-A49A-79D10A12B791}"/>
              </a:ext>
            </a:extLst>
          </p:cNvPr>
          <p:cNvSpPr txBox="1"/>
          <p:nvPr/>
        </p:nvSpPr>
        <p:spPr>
          <a:xfrm>
            <a:off x="5741977" y="3952395"/>
            <a:ext cx="3199391" cy="406426"/>
          </a:xfrm>
          <a:prstGeom prst="rect">
            <a:avLst/>
          </a:prstGeom>
          <a:noFill/>
        </p:spPr>
        <p:txBody>
          <a:bodyPr wrap="square" rtlCol="0">
            <a:spAutoFit/>
          </a:bodyPr>
          <a:lstStyle/>
          <a:p>
            <a:r>
              <a:rPr lang="en-US" sz="2000" dirty="0">
                <a:solidFill>
                  <a:schemeClr val="bg1"/>
                </a:solidFill>
              </a:rPr>
              <a:t>Neutral Market </a:t>
            </a:r>
            <a:r>
              <a:rPr lang="en-US" dirty="0">
                <a:solidFill>
                  <a:schemeClr val="bg1"/>
                </a:solidFill>
              </a:rPr>
              <a:t>(6-7 Months)</a:t>
            </a:r>
          </a:p>
        </p:txBody>
      </p:sp>
      <p:sp>
        <p:nvSpPr>
          <p:cNvPr id="10" name="TextBox 9">
            <a:extLst>
              <a:ext uri="{FF2B5EF4-FFF2-40B4-BE49-F238E27FC236}">
                <a16:creationId xmlns:a16="http://schemas.microsoft.com/office/drawing/2014/main" id="{DB1CD95F-CF3D-4B89-92AB-1B8E28BC5051}"/>
              </a:ext>
            </a:extLst>
          </p:cNvPr>
          <p:cNvSpPr txBox="1"/>
          <p:nvPr/>
        </p:nvSpPr>
        <p:spPr>
          <a:xfrm>
            <a:off x="5951809" y="1563081"/>
            <a:ext cx="2537401" cy="1877437"/>
          </a:xfrm>
          <a:prstGeom prst="rect">
            <a:avLst/>
          </a:prstGeom>
          <a:noFill/>
        </p:spPr>
        <p:txBody>
          <a:bodyPr wrap="square" rtlCol="0">
            <a:spAutoFit/>
          </a:bodyPr>
          <a:lstStyle/>
          <a:p>
            <a:pPr algn="ctr"/>
            <a:r>
              <a:rPr lang="en-US" sz="4800" b="1" dirty="0">
                <a:solidFill>
                  <a:schemeClr val="bg1"/>
                </a:solidFill>
              </a:rPr>
              <a:t>Buyers’ </a:t>
            </a:r>
          </a:p>
          <a:p>
            <a:pPr algn="ctr"/>
            <a:r>
              <a:rPr lang="en-US" sz="4800" b="1" dirty="0">
                <a:solidFill>
                  <a:schemeClr val="bg1"/>
                </a:solidFill>
              </a:rPr>
              <a:t>Market </a:t>
            </a:r>
          </a:p>
          <a:p>
            <a:pPr algn="ctr"/>
            <a:r>
              <a:rPr lang="en-US" sz="2000" dirty="0">
                <a:solidFill>
                  <a:schemeClr val="bg1"/>
                </a:solidFill>
              </a:rPr>
              <a:t>(&gt; 7 Months)</a:t>
            </a:r>
          </a:p>
        </p:txBody>
      </p:sp>
      <p:sp>
        <p:nvSpPr>
          <p:cNvPr id="21" name="TextBox 20">
            <a:extLst>
              <a:ext uri="{FF2B5EF4-FFF2-40B4-BE49-F238E27FC236}">
                <a16:creationId xmlns:a16="http://schemas.microsoft.com/office/drawing/2014/main" id="{F2EBD46A-DF8C-42D3-A2EB-9C97B5DB8A10}"/>
              </a:ext>
            </a:extLst>
          </p:cNvPr>
          <p:cNvSpPr txBox="1"/>
          <p:nvPr/>
        </p:nvSpPr>
        <p:spPr>
          <a:xfrm>
            <a:off x="5266683" y="5630747"/>
            <a:ext cx="790345" cy="400110"/>
          </a:xfrm>
          <a:prstGeom prst="rect">
            <a:avLst/>
          </a:prstGeom>
          <a:noFill/>
        </p:spPr>
        <p:txBody>
          <a:bodyPr wrap="none" rtlCol="0">
            <a:spAutoFit/>
          </a:bodyPr>
          <a:lstStyle/>
          <a:p>
            <a:r>
              <a:rPr lang="en-US" sz="2000" dirty="0">
                <a:solidFill>
                  <a:schemeClr val="bg1"/>
                </a:solidFill>
              </a:rPr>
              <a:t>Today</a:t>
            </a:r>
          </a:p>
        </p:txBody>
      </p:sp>
      <p:sp>
        <p:nvSpPr>
          <p:cNvPr id="3" name="TextBox 2">
            <a:extLst>
              <a:ext uri="{FF2B5EF4-FFF2-40B4-BE49-F238E27FC236}">
                <a16:creationId xmlns:a16="http://schemas.microsoft.com/office/drawing/2014/main" id="{61DB323C-F5FC-480A-B854-F38610AE3AE4}"/>
              </a:ext>
            </a:extLst>
          </p:cNvPr>
          <p:cNvSpPr txBox="1"/>
          <p:nvPr/>
        </p:nvSpPr>
        <p:spPr>
          <a:xfrm>
            <a:off x="2210453" y="2710704"/>
            <a:ext cx="704039" cy="400110"/>
          </a:xfrm>
          <a:prstGeom prst="rect">
            <a:avLst/>
          </a:prstGeom>
          <a:noFill/>
        </p:spPr>
        <p:txBody>
          <a:bodyPr wrap="none" rtlCol="0">
            <a:spAutoFit/>
          </a:bodyPr>
          <a:lstStyle/>
          <a:p>
            <a:r>
              <a:rPr lang="en-US" sz="2000" dirty="0">
                <a:solidFill>
                  <a:schemeClr val="bg1"/>
                </a:solidFill>
              </a:rPr>
              <a:t>2007</a:t>
            </a:r>
          </a:p>
        </p:txBody>
      </p:sp>
      <p:sp>
        <p:nvSpPr>
          <p:cNvPr id="15" name="TextBox 14">
            <a:extLst>
              <a:ext uri="{FF2B5EF4-FFF2-40B4-BE49-F238E27FC236}">
                <a16:creationId xmlns:a16="http://schemas.microsoft.com/office/drawing/2014/main" id="{2A3FD819-8F1E-4CBD-AAD6-4786492F8935}"/>
              </a:ext>
            </a:extLst>
          </p:cNvPr>
          <p:cNvSpPr txBox="1"/>
          <p:nvPr/>
        </p:nvSpPr>
        <p:spPr>
          <a:xfrm>
            <a:off x="2153584" y="3411085"/>
            <a:ext cx="704039" cy="400110"/>
          </a:xfrm>
          <a:prstGeom prst="rect">
            <a:avLst/>
          </a:prstGeom>
          <a:noFill/>
        </p:spPr>
        <p:txBody>
          <a:bodyPr wrap="none" rtlCol="0">
            <a:spAutoFit/>
          </a:bodyPr>
          <a:lstStyle/>
          <a:p>
            <a:r>
              <a:rPr lang="en-US" sz="2000" dirty="0">
                <a:solidFill>
                  <a:schemeClr val="bg1"/>
                </a:solidFill>
              </a:rPr>
              <a:t>2006</a:t>
            </a:r>
          </a:p>
        </p:txBody>
      </p:sp>
      <p:sp>
        <p:nvSpPr>
          <p:cNvPr id="19" name="TextBox 18">
            <a:extLst>
              <a:ext uri="{FF2B5EF4-FFF2-40B4-BE49-F238E27FC236}">
                <a16:creationId xmlns:a16="http://schemas.microsoft.com/office/drawing/2014/main" id="{D4504354-ECC0-45EB-99C6-AC4EFDA2FA97}"/>
              </a:ext>
            </a:extLst>
          </p:cNvPr>
          <p:cNvSpPr txBox="1"/>
          <p:nvPr/>
        </p:nvSpPr>
        <p:spPr>
          <a:xfrm>
            <a:off x="2747579" y="1748624"/>
            <a:ext cx="704039" cy="400110"/>
          </a:xfrm>
          <a:prstGeom prst="rect">
            <a:avLst/>
          </a:prstGeom>
          <a:noFill/>
        </p:spPr>
        <p:txBody>
          <a:bodyPr wrap="none" rtlCol="0">
            <a:spAutoFit/>
          </a:bodyPr>
          <a:lstStyle/>
          <a:p>
            <a:r>
              <a:rPr lang="en-US" sz="2000" dirty="0">
                <a:solidFill>
                  <a:schemeClr val="bg1"/>
                </a:solidFill>
              </a:rPr>
              <a:t>2008</a:t>
            </a:r>
          </a:p>
        </p:txBody>
      </p:sp>
      <p:sp>
        <p:nvSpPr>
          <p:cNvPr id="27" name="TextBox 26">
            <a:extLst>
              <a:ext uri="{FF2B5EF4-FFF2-40B4-BE49-F238E27FC236}">
                <a16:creationId xmlns:a16="http://schemas.microsoft.com/office/drawing/2014/main" id="{4B2CCBD6-7669-4D13-8996-B4C68CA6B970}"/>
              </a:ext>
            </a:extLst>
          </p:cNvPr>
          <p:cNvSpPr txBox="1"/>
          <p:nvPr/>
        </p:nvSpPr>
        <p:spPr>
          <a:xfrm>
            <a:off x="3231699" y="1396792"/>
            <a:ext cx="704039" cy="400110"/>
          </a:xfrm>
          <a:prstGeom prst="rect">
            <a:avLst/>
          </a:prstGeom>
          <a:noFill/>
        </p:spPr>
        <p:txBody>
          <a:bodyPr wrap="none" rtlCol="0">
            <a:spAutoFit/>
          </a:bodyPr>
          <a:lstStyle/>
          <a:p>
            <a:r>
              <a:rPr lang="en-US" sz="2000" dirty="0">
                <a:solidFill>
                  <a:schemeClr val="bg1"/>
                </a:solidFill>
              </a:rPr>
              <a:t>2010</a:t>
            </a:r>
          </a:p>
        </p:txBody>
      </p:sp>
    </p:spTree>
    <p:extLst>
      <p:ext uri="{BB962C8B-B14F-4D97-AF65-F5344CB8AC3E}">
        <p14:creationId xmlns:p14="http://schemas.microsoft.com/office/powerpoint/2010/main" val="197250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F39BD-2638-4A6F-9F34-356BDCC1E748}"/>
              </a:ext>
            </a:extLst>
          </p:cNvPr>
          <p:cNvSpPr/>
          <p:nvPr/>
        </p:nvSpPr>
        <p:spPr>
          <a:xfrm>
            <a:off x="-6512" y="0"/>
            <a:ext cx="915051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2D0584-08D2-4498-B26D-B2FC18E283BF}"/>
              </a:ext>
            </a:extLst>
          </p:cNvPr>
          <p:cNvSpPr txBox="1"/>
          <p:nvPr/>
        </p:nvSpPr>
        <p:spPr>
          <a:xfrm>
            <a:off x="0" y="291649"/>
            <a:ext cx="9144000" cy="1261884"/>
          </a:xfrm>
          <a:prstGeom prst="rect">
            <a:avLst/>
          </a:prstGeom>
          <a:noFill/>
        </p:spPr>
        <p:txBody>
          <a:bodyPr wrap="square" rtlCol="0">
            <a:spAutoFit/>
          </a:bodyPr>
          <a:lstStyle/>
          <a:p>
            <a:pPr algn="ctr"/>
            <a:r>
              <a:rPr lang="en-US" sz="4800" dirty="0">
                <a:solidFill>
                  <a:schemeClr val="bg1"/>
                </a:solidFill>
              </a:rPr>
              <a:t>Total Home Equity Cashed Out </a:t>
            </a:r>
          </a:p>
          <a:p>
            <a:pPr algn="ctr"/>
            <a:r>
              <a:rPr lang="en-US" sz="2800" i="1" dirty="0">
                <a:solidFill>
                  <a:schemeClr val="bg1"/>
                </a:solidFill>
              </a:rPr>
              <a:t>by Refinance in Billions</a:t>
            </a:r>
          </a:p>
        </p:txBody>
      </p:sp>
      <p:graphicFrame>
        <p:nvGraphicFramePr>
          <p:cNvPr id="3" name="Table 3">
            <a:extLst>
              <a:ext uri="{FF2B5EF4-FFF2-40B4-BE49-F238E27FC236}">
                <a16:creationId xmlns:a16="http://schemas.microsoft.com/office/drawing/2014/main" id="{701EB8EA-7094-40A5-955B-3E218F5D2541}"/>
              </a:ext>
            </a:extLst>
          </p:cNvPr>
          <p:cNvGraphicFramePr>
            <a:graphicFrameLocks noGrp="1"/>
          </p:cNvGraphicFramePr>
          <p:nvPr>
            <p:extLst>
              <p:ext uri="{D42A27DB-BD31-4B8C-83A1-F6EECF244321}">
                <p14:modId xmlns:p14="http://schemas.microsoft.com/office/powerpoint/2010/main" val="1350374972"/>
              </p:ext>
            </p:extLst>
          </p:nvPr>
        </p:nvGraphicFramePr>
        <p:xfrm>
          <a:off x="416959" y="2152194"/>
          <a:ext cx="3936716" cy="3745170"/>
        </p:xfrm>
        <a:graphic>
          <a:graphicData uri="http://schemas.openxmlformats.org/drawingml/2006/table">
            <a:tbl>
              <a:tblPr firstRow="1" bandRow="1">
                <a:tableStyleId>{5C22544A-7EE6-4342-B048-85BDC9FD1C3A}</a:tableStyleId>
              </a:tblPr>
              <a:tblGrid>
                <a:gridCol w="1968358">
                  <a:extLst>
                    <a:ext uri="{9D8B030D-6E8A-4147-A177-3AD203B41FA5}">
                      <a16:colId xmlns:a16="http://schemas.microsoft.com/office/drawing/2014/main" val="2544634853"/>
                    </a:ext>
                  </a:extLst>
                </a:gridCol>
                <a:gridCol w="1968358">
                  <a:extLst>
                    <a:ext uri="{9D8B030D-6E8A-4147-A177-3AD203B41FA5}">
                      <a16:colId xmlns:a16="http://schemas.microsoft.com/office/drawing/2014/main" val="2625473833"/>
                    </a:ext>
                  </a:extLst>
                </a:gridCol>
              </a:tblGrid>
              <a:tr h="749034">
                <a:tc>
                  <a:txBody>
                    <a:bodyPr/>
                    <a:lstStyle/>
                    <a:p>
                      <a:pPr algn="ctr"/>
                      <a:r>
                        <a:rPr lang="en-US" sz="3600" dirty="0"/>
                        <a:t>Year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3600" dirty="0"/>
                        <a:t>Dollars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45030201"/>
                  </a:ext>
                </a:extLst>
              </a:tr>
              <a:tr h="749034">
                <a:tc>
                  <a:txBody>
                    <a:bodyPr/>
                    <a:lstStyle/>
                    <a:p>
                      <a:pPr algn="ctr"/>
                      <a:r>
                        <a:rPr lang="en-US" sz="3200" dirty="0"/>
                        <a:t>2005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t>$263B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711118"/>
                  </a:ext>
                </a:extLst>
              </a:tr>
              <a:tr h="749034">
                <a:tc>
                  <a:txBody>
                    <a:bodyPr/>
                    <a:lstStyle/>
                    <a:p>
                      <a:pPr algn="ctr"/>
                      <a:r>
                        <a:rPr lang="en-US" sz="3200" dirty="0"/>
                        <a:t>2006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dirty="0"/>
                        <a:t>$321B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2684560"/>
                  </a:ext>
                </a:extLst>
              </a:tr>
              <a:tr h="749034">
                <a:tc>
                  <a:txBody>
                    <a:bodyPr/>
                    <a:lstStyle/>
                    <a:p>
                      <a:pPr algn="ctr"/>
                      <a:r>
                        <a:rPr lang="en-US" sz="3200" dirty="0"/>
                        <a:t>2007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t>$240B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2768482"/>
                  </a:ext>
                </a:extLst>
              </a:tr>
              <a:tr h="749034">
                <a:tc>
                  <a:txBody>
                    <a:bodyPr/>
                    <a:lstStyle/>
                    <a:p>
                      <a:pPr algn="ctr"/>
                      <a:r>
                        <a:rPr lang="en-US" sz="3200" b="1" dirty="0">
                          <a:solidFill>
                            <a:schemeClr val="bg1"/>
                          </a:solidFill>
                        </a:rPr>
                        <a:t>Total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3200" b="1" dirty="0">
                          <a:solidFill>
                            <a:schemeClr val="bg1"/>
                          </a:solidFill>
                        </a:rPr>
                        <a:t>$824B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532879815"/>
                  </a:ext>
                </a:extLst>
              </a:tr>
            </a:tbl>
          </a:graphicData>
        </a:graphic>
      </p:graphicFrame>
      <p:graphicFrame>
        <p:nvGraphicFramePr>
          <p:cNvPr id="5" name="Table 3">
            <a:extLst>
              <a:ext uri="{FF2B5EF4-FFF2-40B4-BE49-F238E27FC236}">
                <a16:creationId xmlns:a16="http://schemas.microsoft.com/office/drawing/2014/main" id="{ECC05874-169B-4F32-BB9E-3156BDC448A1}"/>
              </a:ext>
            </a:extLst>
          </p:cNvPr>
          <p:cNvGraphicFramePr>
            <a:graphicFrameLocks noGrp="1"/>
          </p:cNvGraphicFramePr>
          <p:nvPr>
            <p:extLst>
              <p:ext uri="{D42A27DB-BD31-4B8C-83A1-F6EECF244321}">
                <p14:modId xmlns:p14="http://schemas.microsoft.com/office/powerpoint/2010/main" val="1094516680"/>
              </p:ext>
            </p:extLst>
          </p:nvPr>
        </p:nvGraphicFramePr>
        <p:xfrm>
          <a:off x="4790325" y="2152193"/>
          <a:ext cx="3936716" cy="3745170"/>
        </p:xfrm>
        <a:graphic>
          <a:graphicData uri="http://schemas.openxmlformats.org/drawingml/2006/table">
            <a:tbl>
              <a:tblPr firstRow="1" bandRow="1">
                <a:tableStyleId>{5C22544A-7EE6-4342-B048-85BDC9FD1C3A}</a:tableStyleId>
              </a:tblPr>
              <a:tblGrid>
                <a:gridCol w="1968358">
                  <a:extLst>
                    <a:ext uri="{9D8B030D-6E8A-4147-A177-3AD203B41FA5}">
                      <a16:colId xmlns:a16="http://schemas.microsoft.com/office/drawing/2014/main" val="2544634853"/>
                    </a:ext>
                  </a:extLst>
                </a:gridCol>
                <a:gridCol w="1968358">
                  <a:extLst>
                    <a:ext uri="{9D8B030D-6E8A-4147-A177-3AD203B41FA5}">
                      <a16:colId xmlns:a16="http://schemas.microsoft.com/office/drawing/2014/main" val="2625473833"/>
                    </a:ext>
                  </a:extLst>
                </a:gridCol>
              </a:tblGrid>
              <a:tr h="749034">
                <a:tc>
                  <a:txBody>
                    <a:bodyPr/>
                    <a:lstStyle/>
                    <a:p>
                      <a:pPr algn="ctr"/>
                      <a:r>
                        <a:rPr lang="en-US" sz="3600" dirty="0"/>
                        <a:t>Year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3600" dirty="0"/>
                        <a:t>Dollars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45030201"/>
                  </a:ext>
                </a:extLst>
              </a:tr>
              <a:tr h="749034">
                <a:tc>
                  <a:txBody>
                    <a:bodyPr/>
                    <a:lstStyle/>
                    <a:p>
                      <a:pPr algn="ctr"/>
                      <a:r>
                        <a:rPr lang="en-US" sz="3200" dirty="0"/>
                        <a:t>2017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t>$71B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711118"/>
                  </a:ext>
                </a:extLst>
              </a:tr>
              <a:tr h="749034">
                <a:tc>
                  <a:txBody>
                    <a:bodyPr/>
                    <a:lstStyle/>
                    <a:p>
                      <a:pPr algn="ctr"/>
                      <a:r>
                        <a:rPr lang="en-US" sz="3200" dirty="0"/>
                        <a:t>2018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dirty="0"/>
                        <a:t>$87B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2684560"/>
                  </a:ext>
                </a:extLst>
              </a:tr>
              <a:tr h="749034">
                <a:tc>
                  <a:txBody>
                    <a:bodyPr/>
                    <a:lstStyle/>
                    <a:p>
                      <a:pPr algn="ctr"/>
                      <a:r>
                        <a:rPr lang="en-US" sz="3200" dirty="0"/>
                        <a:t>2019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t>$74B*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2768482"/>
                  </a:ext>
                </a:extLst>
              </a:tr>
              <a:tr h="749034">
                <a:tc>
                  <a:txBody>
                    <a:bodyPr/>
                    <a:lstStyle/>
                    <a:p>
                      <a:pPr algn="ctr"/>
                      <a:r>
                        <a:rPr lang="en-US" sz="3200" b="1" dirty="0">
                          <a:solidFill>
                            <a:schemeClr val="bg1"/>
                          </a:solidFill>
                        </a:rPr>
                        <a:t>Total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3200" b="1" dirty="0">
                          <a:solidFill>
                            <a:schemeClr val="bg1"/>
                          </a:solidFill>
                        </a:rPr>
                        <a:t>$232B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32879815"/>
                  </a:ext>
                </a:extLst>
              </a:tr>
            </a:tbl>
          </a:graphicData>
        </a:graphic>
      </p:graphicFrame>
      <p:sp>
        <p:nvSpPr>
          <p:cNvPr id="6" name="TextBox 5">
            <a:extLst>
              <a:ext uri="{FF2B5EF4-FFF2-40B4-BE49-F238E27FC236}">
                <a16:creationId xmlns:a16="http://schemas.microsoft.com/office/drawing/2014/main" id="{CD9320E2-CDD5-4FA3-B7B5-950371D30CF1}"/>
              </a:ext>
            </a:extLst>
          </p:cNvPr>
          <p:cNvSpPr txBox="1"/>
          <p:nvPr/>
        </p:nvSpPr>
        <p:spPr>
          <a:xfrm>
            <a:off x="437510" y="1598196"/>
            <a:ext cx="1299875" cy="553998"/>
          </a:xfrm>
          <a:prstGeom prst="rect">
            <a:avLst/>
          </a:prstGeom>
          <a:noFill/>
        </p:spPr>
        <p:txBody>
          <a:bodyPr wrap="square" rtlCol="0">
            <a:spAutoFit/>
          </a:bodyPr>
          <a:lstStyle/>
          <a:p>
            <a:r>
              <a:rPr lang="en-US" sz="3000" dirty="0">
                <a:solidFill>
                  <a:schemeClr val="bg1"/>
                </a:solidFill>
              </a:rPr>
              <a:t>Then… </a:t>
            </a:r>
          </a:p>
        </p:txBody>
      </p:sp>
      <p:sp>
        <p:nvSpPr>
          <p:cNvPr id="7" name="TextBox 6">
            <a:extLst>
              <a:ext uri="{FF2B5EF4-FFF2-40B4-BE49-F238E27FC236}">
                <a16:creationId xmlns:a16="http://schemas.microsoft.com/office/drawing/2014/main" id="{1B8E54F8-C994-4413-A45B-6CFA0D689D59}"/>
              </a:ext>
            </a:extLst>
          </p:cNvPr>
          <p:cNvSpPr txBox="1"/>
          <p:nvPr/>
        </p:nvSpPr>
        <p:spPr>
          <a:xfrm>
            <a:off x="4737706" y="1598196"/>
            <a:ext cx="1498439" cy="553998"/>
          </a:xfrm>
          <a:prstGeom prst="rect">
            <a:avLst/>
          </a:prstGeom>
          <a:noFill/>
        </p:spPr>
        <p:txBody>
          <a:bodyPr wrap="square" rtlCol="0">
            <a:spAutoFit/>
          </a:bodyPr>
          <a:lstStyle/>
          <a:p>
            <a:r>
              <a:rPr lang="en-US" sz="3000" dirty="0">
                <a:solidFill>
                  <a:schemeClr val="bg1"/>
                </a:solidFill>
              </a:rPr>
              <a:t>Now…</a:t>
            </a:r>
          </a:p>
        </p:txBody>
      </p:sp>
      <p:sp>
        <p:nvSpPr>
          <p:cNvPr id="8" name="TextBox 7">
            <a:extLst>
              <a:ext uri="{FF2B5EF4-FFF2-40B4-BE49-F238E27FC236}">
                <a16:creationId xmlns:a16="http://schemas.microsoft.com/office/drawing/2014/main" id="{01618F72-099E-4C44-A6D4-BD65253054D9}"/>
              </a:ext>
            </a:extLst>
          </p:cNvPr>
          <p:cNvSpPr txBox="1"/>
          <p:nvPr/>
        </p:nvSpPr>
        <p:spPr>
          <a:xfrm>
            <a:off x="7805478" y="6441521"/>
            <a:ext cx="1184096" cy="276999"/>
          </a:xfrm>
          <a:prstGeom prst="rect">
            <a:avLst/>
          </a:prstGeom>
          <a:noFill/>
        </p:spPr>
        <p:txBody>
          <a:bodyPr wrap="square" rtlCol="0">
            <a:spAutoFit/>
          </a:bodyPr>
          <a:lstStyle/>
          <a:p>
            <a:r>
              <a:rPr lang="en-US" sz="1200" dirty="0">
                <a:solidFill>
                  <a:schemeClr val="bg1"/>
                </a:solidFill>
              </a:rPr>
              <a:t>Freddie Mac</a:t>
            </a:r>
          </a:p>
        </p:txBody>
      </p:sp>
      <p:sp>
        <p:nvSpPr>
          <p:cNvPr id="9" name="TextBox 8">
            <a:extLst>
              <a:ext uri="{FF2B5EF4-FFF2-40B4-BE49-F238E27FC236}">
                <a16:creationId xmlns:a16="http://schemas.microsoft.com/office/drawing/2014/main" id="{C973B191-400D-49C0-9D9E-52C7B5248010}"/>
              </a:ext>
            </a:extLst>
          </p:cNvPr>
          <p:cNvSpPr txBox="1"/>
          <p:nvPr/>
        </p:nvSpPr>
        <p:spPr>
          <a:xfrm>
            <a:off x="416959" y="6068220"/>
            <a:ext cx="8310082" cy="300082"/>
          </a:xfrm>
          <a:prstGeom prst="rect">
            <a:avLst/>
          </a:prstGeom>
          <a:noFill/>
        </p:spPr>
        <p:txBody>
          <a:bodyPr wrap="square" rtlCol="0">
            <a:spAutoFit/>
          </a:bodyPr>
          <a:lstStyle/>
          <a:p>
            <a:r>
              <a:rPr lang="en-US" sz="1350" i="1" dirty="0">
                <a:solidFill>
                  <a:schemeClr val="bg1"/>
                </a:solidFill>
              </a:rPr>
              <a:t>*Using the first 3 quarter estimates from Freddie Mac and estimating $20B for the 4th quarter </a:t>
            </a:r>
          </a:p>
        </p:txBody>
      </p:sp>
    </p:spTree>
    <p:extLst>
      <p:ext uri="{BB962C8B-B14F-4D97-AF65-F5344CB8AC3E}">
        <p14:creationId xmlns:p14="http://schemas.microsoft.com/office/powerpoint/2010/main" val="168627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D7392C-FABB-4FEA-B303-25503D776D11}"/>
              </a:ext>
            </a:extLst>
          </p:cNvPr>
          <p:cNvSpPr/>
          <p:nvPr/>
        </p:nvSpPr>
        <p:spPr>
          <a:xfrm>
            <a:off x="-6512" y="0"/>
            <a:ext cx="9150511" cy="45878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9DB5A74-7184-4C9A-8353-9DD5BC1D7508}"/>
              </a:ext>
            </a:extLst>
          </p:cNvPr>
          <p:cNvGrpSpPr/>
          <p:nvPr/>
        </p:nvGrpSpPr>
        <p:grpSpPr>
          <a:xfrm>
            <a:off x="355982" y="3987485"/>
            <a:ext cx="8532047" cy="2832543"/>
            <a:chOff x="355982" y="4025457"/>
            <a:chExt cx="8532047" cy="2832543"/>
          </a:xfrm>
        </p:grpSpPr>
        <p:grpSp>
          <p:nvGrpSpPr>
            <p:cNvPr id="13" name="Group 12">
              <a:extLst>
                <a:ext uri="{FF2B5EF4-FFF2-40B4-BE49-F238E27FC236}">
                  <a16:creationId xmlns:a16="http://schemas.microsoft.com/office/drawing/2014/main" id="{760EA79C-5664-4829-B43F-6EC4E1E50EE7}"/>
                </a:ext>
              </a:extLst>
            </p:cNvPr>
            <p:cNvGrpSpPr/>
            <p:nvPr/>
          </p:nvGrpSpPr>
          <p:grpSpPr>
            <a:xfrm>
              <a:off x="355982" y="4774889"/>
              <a:ext cx="8382001" cy="1764600"/>
              <a:chOff x="419042" y="4648769"/>
              <a:chExt cx="8382001" cy="1764600"/>
            </a:xfrm>
          </p:grpSpPr>
          <p:sp>
            <p:nvSpPr>
              <p:cNvPr id="2" name="TextBox 1">
                <a:extLst>
                  <a:ext uri="{FF2B5EF4-FFF2-40B4-BE49-F238E27FC236}">
                    <a16:creationId xmlns:a16="http://schemas.microsoft.com/office/drawing/2014/main" id="{34E76E69-D58D-4A3D-ABE7-27F7C3F567F1}"/>
                  </a:ext>
                </a:extLst>
              </p:cNvPr>
              <p:cNvSpPr txBox="1"/>
              <p:nvPr/>
            </p:nvSpPr>
            <p:spPr>
              <a:xfrm flipH="1">
                <a:off x="419042" y="4648769"/>
                <a:ext cx="3810001" cy="1754326"/>
              </a:xfrm>
              <a:prstGeom prst="rect">
                <a:avLst/>
              </a:prstGeom>
              <a:noFill/>
            </p:spPr>
            <p:txBody>
              <a:bodyPr wrap="square" rtlCol="0">
                <a:spAutoFit/>
              </a:bodyPr>
              <a:lstStyle/>
              <a:p>
                <a:pPr algn="ctr"/>
                <a:r>
                  <a:rPr lang="en-US" sz="6000" dirty="0">
                    <a:solidFill>
                      <a:srgbClr val="0070C0"/>
                    </a:solidFill>
                  </a:rPr>
                  <a:t>37%</a:t>
                </a:r>
                <a:r>
                  <a:rPr lang="en-US" sz="6000" dirty="0">
                    <a:solidFill>
                      <a:srgbClr val="00B0F0"/>
                    </a:solidFill>
                  </a:rPr>
                  <a:t> </a:t>
                </a:r>
              </a:p>
              <a:p>
                <a:pPr algn="ctr"/>
                <a:r>
                  <a:rPr lang="en-US" sz="2400" dirty="0">
                    <a:solidFill>
                      <a:schemeClr val="tx1">
                        <a:lumMod val="65000"/>
                        <a:lumOff val="35000"/>
                      </a:schemeClr>
                    </a:solidFill>
                  </a:rPr>
                  <a:t>of all homes are owned </a:t>
                </a:r>
              </a:p>
              <a:p>
                <a:pPr algn="ctr"/>
                <a:r>
                  <a:rPr lang="en-US" sz="2400" dirty="0">
                    <a:solidFill>
                      <a:schemeClr val="tx1">
                        <a:lumMod val="65000"/>
                        <a:lumOff val="35000"/>
                      </a:schemeClr>
                    </a:solidFill>
                  </a:rPr>
                  <a:t>‘free and clear’</a:t>
                </a:r>
              </a:p>
            </p:txBody>
          </p:sp>
          <p:sp>
            <p:nvSpPr>
              <p:cNvPr id="3" name="Rectangle 2">
                <a:extLst>
                  <a:ext uri="{FF2B5EF4-FFF2-40B4-BE49-F238E27FC236}">
                    <a16:creationId xmlns:a16="http://schemas.microsoft.com/office/drawing/2014/main" id="{52DABB97-4ABB-4A22-A3AA-E3CFC6E07A6F}"/>
                  </a:ext>
                </a:extLst>
              </p:cNvPr>
              <p:cNvSpPr/>
              <p:nvPr/>
            </p:nvSpPr>
            <p:spPr>
              <a:xfrm>
                <a:off x="4754560" y="4659043"/>
                <a:ext cx="4046483" cy="1754326"/>
              </a:xfrm>
              <a:prstGeom prst="rect">
                <a:avLst/>
              </a:prstGeom>
            </p:spPr>
            <p:txBody>
              <a:bodyPr wrap="square">
                <a:spAutoFit/>
              </a:bodyPr>
              <a:lstStyle/>
              <a:p>
                <a:pPr algn="ctr"/>
                <a:r>
                  <a:rPr lang="en-US" sz="6000" dirty="0">
                    <a:solidFill>
                      <a:srgbClr val="0070C0"/>
                    </a:solidFill>
                  </a:rPr>
                  <a:t>26.7% </a:t>
                </a:r>
              </a:p>
              <a:p>
                <a:pPr algn="ctr"/>
                <a:r>
                  <a:rPr lang="en-US" sz="2400" dirty="0">
                    <a:solidFill>
                      <a:schemeClr val="tx1">
                        <a:lumMod val="65000"/>
                        <a:lumOff val="35000"/>
                      </a:schemeClr>
                    </a:solidFill>
                  </a:rPr>
                  <a:t>of the mortgaged homes </a:t>
                </a:r>
              </a:p>
              <a:p>
                <a:pPr algn="ctr"/>
                <a:r>
                  <a:rPr lang="en-US" sz="2400" dirty="0">
                    <a:solidFill>
                      <a:schemeClr val="tx1">
                        <a:lumMod val="65000"/>
                        <a:lumOff val="35000"/>
                      </a:schemeClr>
                    </a:solidFill>
                  </a:rPr>
                  <a:t>have at least 50% equity</a:t>
                </a:r>
              </a:p>
            </p:txBody>
          </p:sp>
        </p:grpSp>
        <p:cxnSp>
          <p:nvCxnSpPr>
            <p:cNvPr id="6" name="Straight Connector 5">
              <a:extLst>
                <a:ext uri="{FF2B5EF4-FFF2-40B4-BE49-F238E27FC236}">
                  <a16:creationId xmlns:a16="http://schemas.microsoft.com/office/drawing/2014/main" id="{9A4137D8-15FE-4DCD-97F9-E087F219C2F6}"/>
                </a:ext>
              </a:extLst>
            </p:cNvPr>
            <p:cNvCxnSpPr>
              <a:cxnSpLocks/>
            </p:cNvCxnSpPr>
            <p:nvPr/>
          </p:nvCxnSpPr>
          <p:spPr>
            <a:xfrm>
              <a:off x="4572000" y="4025457"/>
              <a:ext cx="0" cy="28325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17F4F91-DDE6-4907-B6F2-4F12E136E8E0}"/>
                </a:ext>
              </a:extLst>
            </p:cNvPr>
            <p:cNvSpPr txBox="1"/>
            <p:nvPr/>
          </p:nvSpPr>
          <p:spPr>
            <a:xfrm>
              <a:off x="7970790" y="6457615"/>
              <a:ext cx="917239" cy="261610"/>
            </a:xfrm>
            <a:prstGeom prst="rect">
              <a:avLst/>
            </a:prstGeom>
            <a:noFill/>
          </p:spPr>
          <p:txBody>
            <a:bodyPr wrap="none" rtlCol="0">
              <a:spAutoFit/>
            </a:bodyPr>
            <a:lstStyle/>
            <a:p>
              <a:r>
                <a:rPr lang="en-US" sz="1100" dirty="0">
                  <a:solidFill>
                    <a:schemeClr val="bg1">
                      <a:lumMod val="50000"/>
                    </a:schemeClr>
                  </a:solidFill>
                </a:rPr>
                <a:t>ATTOM Data</a:t>
              </a:r>
            </a:p>
          </p:txBody>
        </p:sp>
      </p:grpSp>
      <p:sp>
        <p:nvSpPr>
          <p:cNvPr id="12" name="TextBox 11">
            <a:extLst>
              <a:ext uri="{FF2B5EF4-FFF2-40B4-BE49-F238E27FC236}">
                <a16:creationId xmlns:a16="http://schemas.microsoft.com/office/drawing/2014/main" id="{01A7D0E3-63A3-43F7-BE4D-0D201EF363AE}"/>
              </a:ext>
            </a:extLst>
          </p:cNvPr>
          <p:cNvSpPr txBox="1"/>
          <p:nvPr/>
        </p:nvSpPr>
        <p:spPr>
          <a:xfrm>
            <a:off x="4154196" y="783645"/>
            <a:ext cx="4214648" cy="1938992"/>
          </a:xfrm>
          <a:prstGeom prst="rect">
            <a:avLst/>
          </a:prstGeom>
          <a:noFill/>
        </p:spPr>
        <p:txBody>
          <a:bodyPr wrap="square" rtlCol="0">
            <a:spAutoFit/>
          </a:bodyPr>
          <a:lstStyle/>
          <a:p>
            <a:pPr algn="ctr"/>
            <a:r>
              <a:rPr lang="en-US" sz="4000" dirty="0">
                <a:solidFill>
                  <a:schemeClr val="bg1"/>
                </a:solidFill>
              </a:rPr>
              <a:t>of all homes in America have at least 50% equity</a:t>
            </a:r>
          </a:p>
        </p:txBody>
      </p:sp>
      <p:sp>
        <p:nvSpPr>
          <p:cNvPr id="4" name="Frame 3">
            <a:extLst>
              <a:ext uri="{FF2B5EF4-FFF2-40B4-BE49-F238E27FC236}">
                <a16:creationId xmlns:a16="http://schemas.microsoft.com/office/drawing/2014/main" id="{BA7A9717-3EDC-416D-B80E-166AB646A86B}"/>
              </a:ext>
            </a:extLst>
          </p:cNvPr>
          <p:cNvSpPr/>
          <p:nvPr/>
        </p:nvSpPr>
        <p:spPr>
          <a:xfrm>
            <a:off x="0" y="0"/>
            <a:ext cx="9144000" cy="6858000"/>
          </a:xfrm>
          <a:prstGeom prst="frame">
            <a:avLst>
              <a:gd name="adj1" fmla="val 16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D55B032F-E3B4-4EE8-9DAA-F681737AEA39}"/>
              </a:ext>
            </a:extLst>
          </p:cNvPr>
          <p:cNvSpPr/>
          <p:nvPr/>
        </p:nvSpPr>
        <p:spPr>
          <a:xfrm>
            <a:off x="3607172" y="6419642"/>
            <a:ext cx="813043" cy="261610"/>
          </a:xfrm>
          <a:prstGeom prst="rect">
            <a:avLst/>
          </a:prstGeom>
        </p:spPr>
        <p:txBody>
          <a:bodyPr wrap="none">
            <a:spAutoFit/>
          </a:bodyPr>
          <a:lstStyle/>
          <a:p>
            <a:r>
              <a:rPr lang="en-US" sz="1100" dirty="0">
                <a:solidFill>
                  <a:prstClr val="white">
                    <a:lumMod val="50000"/>
                  </a:prstClr>
                </a:solidFill>
              </a:rPr>
              <a:t>Bloomberg</a:t>
            </a:r>
            <a:endParaRPr lang="en-US" sz="1200" dirty="0"/>
          </a:p>
        </p:txBody>
      </p:sp>
      <p:graphicFrame>
        <p:nvGraphicFramePr>
          <p:cNvPr id="19" name="Chart 18">
            <a:extLst>
              <a:ext uri="{FF2B5EF4-FFF2-40B4-BE49-F238E27FC236}">
                <a16:creationId xmlns:a16="http://schemas.microsoft.com/office/drawing/2014/main" id="{9D9A5682-C94C-4A51-BCE4-9500265DF374}"/>
              </a:ext>
            </a:extLst>
          </p:cNvPr>
          <p:cNvGraphicFramePr/>
          <p:nvPr>
            <p:extLst>
              <p:ext uri="{D42A27DB-BD31-4B8C-83A1-F6EECF244321}">
                <p14:modId xmlns:p14="http://schemas.microsoft.com/office/powerpoint/2010/main" val="1118039554"/>
              </p:ext>
            </p:extLst>
          </p:nvPr>
        </p:nvGraphicFramePr>
        <p:xfrm>
          <a:off x="340235" y="153267"/>
          <a:ext cx="4377503" cy="369386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31123511-5F1D-44F7-A73A-33D58D030D1A}"/>
              </a:ext>
            </a:extLst>
          </p:cNvPr>
          <p:cNvSpPr txBox="1"/>
          <p:nvPr/>
        </p:nvSpPr>
        <p:spPr>
          <a:xfrm>
            <a:off x="2648712" y="1616804"/>
            <a:ext cx="1460656" cy="707886"/>
          </a:xfrm>
          <a:prstGeom prst="rect">
            <a:avLst/>
          </a:prstGeom>
          <a:noFill/>
        </p:spPr>
        <p:txBody>
          <a:bodyPr wrap="none" rtlCol="0">
            <a:spAutoFit/>
          </a:bodyPr>
          <a:lstStyle/>
          <a:p>
            <a:r>
              <a:rPr lang="en-US" sz="4000" dirty="0">
                <a:solidFill>
                  <a:schemeClr val="bg1"/>
                </a:solidFill>
              </a:rPr>
              <a:t>53.8%</a:t>
            </a:r>
          </a:p>
        </p:txBody>
      </p:sp>
      <p:sp>
        <p:nvSpPr>
          <p:cNvPr id="21" name="TextBox 20">
            <a:extLst>
              <a:ext uri="{FF2B5EF4-FFF2-40B4-BE49-F238E27FC236}">
                <a16:creationId xmlns:a16="http://schemas.microsoft.com/office/drawing/2014/main" id="{1F310F06-50EA-49C2-A9E7-A24E3AA83FA4}"/>
              </a:ext>
            </a:extLst>
          </p:cNvPr>
          <p:cNvSpPr txBox="1"/>
          <p:nvPr/>
        </p:nvSpPr>
        <p:spPr>
          <a:xfrm>
            <a:off x="113016" y="3921124"/>
            <a:ext cx="8917968" cy="646331"/>
          </a:xfrm>
          <a:prstGeom prst="rect">
            <a:avLst/>
          </a:prstGeom>
          <a:solidFill>
            <a:schemeClr val="tx1"/>
          </a:solidFill>
        </p:spPr>
        <p:txBody>
          <a:bodyPr wrap="square" rtlCol="0">
            <a:spAutoFit/>
          </a:bodyPr>
          <a:lstStyle/>
          <a:p>
            <a:pPr algn="ctr"/>
            <a:r>
              <a:rPr lang="en-US" sz="3600" dirty="0">
                <a:solidFill>
                  <a:schemeClr val="bg1"/>
                </a:solidFill>
              </a:rPr>
              <a:t>Americans are sitting on tremendous equity</a:t>
            </a:r>
          </a:p>
        </p:txBody>
      </p:sp>
    </p:spTree>
    <p:extLst>
      <p:ext uri="{BB962C8B-B14F-4D97-AF65-F5344CB8AC3E}">
        <p14:creationId xmlns:p14="http://schemas.microsoft.com/office/powerpoint/2010/main" val="2620381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205CC3-75D2-4846-9135-95EEEA08BC3B}"/>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55A8AD3-7317-4D44-A592-A886EE2F5474}"/>
              </a:ext>
            </a:extLst>
          </p:cNvPr>
          <p:cNvGrpSpPr/>
          <p:nvPr/>
        </p:nvGrpSpPr>
        <p:grpSpPr>
          <a:xfrm>
            <a:off x="7033845" y="4445391"/>
            <a:ext cx="2513029" cy="2653974"/>
            <a:chOff x="6866021" y="4299283"/>
            <a:chExt cx="2789096" cy="2800082"/>
          </a:xfrm>
        </p:grpSpPr>
        <p:sp>
          <p:nvSpPr>
            <p:cNvPr id="16" name="Arrow: Pentagon 15">
              <a:extLst>
                <a:ext uri="{FF2B5EF4-FFF2-40B4-BE49-F238E27FC236}">
                  <a16:creationId xmlns:a16="http://schemas.microsoft.com/office/drawing/2014/main" id="{506166DF-266F-4851-8B87-F7793A61A0AA}"/>
                </a:ext>
              </a:extLst>
            </p:cNvPr>
            <p:cNvSpPr/>
            <p:nvPr/>
          </p:nvSpPr>
          <p:spPr>
            <a:xfrm rot="2506785">
              <a:off x="7332140" y="4665340"/>
              <a:ext cx="2322977" cy="2434025"/>
            </a:xfrm>
            <a:custGeom>
              <a:avLst/>
              <a:gdLst>
                <a:gd name="connsiteX0" fmla="*/ 0 w 3222984"/>
                <a:gd name="connsiteY0" fmla="*/ 0 h 3294133"/>
                <a:gd name="connsiteX1" fmla="*/ 1719688 w 3222984"/>
                <a:gd name="connsiteY1" fmla="*/ 0 h 3294133"/>
                <a:gd name="connsiteX2" fmla="*/ 3222984 w 3222984"/>
                <a:gd name="connsiteY2" fmla="*/ 1647067 h 3294133"/>
                <a:gd name="connsiteX3" fmla="*/ 1719688 w 3222984"/>
                <a:gd name="connsiteY3" fmla="*/ 3294133 h 3294133"/>
                <a:gd name="connsiteX4" fmla="*/ 0 w 3222984"/>
                <a:gd name="connsiteY4" fmla="*/ 3294133 h 3294133"/>
                <a:gd name="connsiteX5" fmla="*/ 0 w 3222984"/>
                <a:gd name="connsiteY5" fmla="*/ 0 h 3294133"/>
                <a:gd name="connsiteX0" fmla="*/ 0 w 3222984"/>
                <a:gd name="connsiteY0" fmla="*/ 0 h 3294133"/>
                <a:gd name="connsiteX1" fmla="*/ 1719688 w 3222984"/>
                <a:gd name="connsiteY1" fmla="*/ 0 h 3294133"/>
                <a:gd name="connsiteX2" fmla="*/ 3222984 w 3222984"/>
                <a:gd name="connsiteY2" fmla="*/ 1647067 h 3294133"/>
                <a:gd name="connsiteX3" fmla="*/ 1581584 w 3222984"/>
                <a:gd name="connsiteY3" fmla="*/ 3110971 h 3294133"/>
                <a:gd name="connsiteX4" fmla="*/ 0 w 3222984"/>
                <a:gd name="connsiteY4" fmla="*/ 3294133 h 3294133"/>
                <a:gd name="connsiteX5" fmla="*/ 0 w 3222984"/>
                <a:gd name="connsiteY5" fmla="*/ 0 h 3294133"/>
                <a:gd name="connsiteX0" fmla="*/ 15376 w 3238360"/>
                <a:gd name="connsiteY0" fmla="*/ 0 h 3110971"/>
                <a:gd name="connsiteX1" fmla="*/ 1735064 w 3238360"/>
                <a:gd name="connsiteY1" fmla="*/ 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3238360"/>
                <a:gd name="connsiteY0" fmla="*/ 0 h 3110971"/>
                <a:gd name="connsiteX1" fmla="*/ 1411358 w 3238360"/>
                <a:gd name="connsiteY1" fmla="*/ 23813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2958784"/>
                <a:gd name="connsiteY0" fmla="*/ 0 h 3110971"/>
                <a:gd name="connsiteX1" fmla="*/ 1411358 w 2958784"/>
                <a:gd name="connsiteY1" fmla="*/ 238130 h 3110971"/>
                <a:gd name="connsiteX2" fmla="*/ 2958784 w 2958784"/>
                <a:gd name="connsiteY2" fmla="*/ 1820220 h 3110971"/>
                <a:gd name="connsiteX3" fmla="*/ 1596960 w 2958784"/>
                <a:gd name="connsiteY3" fmla="*/ 3110971 h 3110971"/>
                <a:gd name="connsiteX4" fmla="*/ 0 w 2958784"/>
                <a:gd name="connsiteY4" fmla="*/ 2848042 h 3110971"/>
                <a:gd name="connsiteX5" fmla="*/ 15376 w 2958784"/>
                <a:gd name="connsiteY5" fmla="*/ 0 h 3110971"/>
                <a:gd name="connsiteX0" fmla="*/ 18988 w 2958784"/>
                <a:gd name="connsiteY0" fmla="*/ 0 h 2935376"/>
                <a:gd name="connsiteX1" fmla="*/ 1411358 w 2958784"/>
                <a:gd name="connsiteY1" fmla="*/ 62535 h 2935376"/>
                <a:gd name="connsiteX2" fmla="*/ 2958784 w 2958784"/>
                <a:gd name="connsiteY2" fmla="*/ 1644625 h 2935376"/>
                <a:gd name="connsiteX3" fmla="*/ 1596960 w 2958784"/>
                <a:gd name="connsiteY3" fmla="*/ 2935376 h 2935376"/>
                <a:gd name="connsiteX4" fmla="*/ 0 w 2958784"/>
                <a:gd name="connsiteY4" fmla="*/ 2672447 h 2935376"/>
                <a:gd name="connsiteX5" fmla="*/ 18988 w 2958784"/>
                <a:gd name="connsiteY5" fmla="*/ 0 h 2935376"/>
                <a:gd name="connsiteX0" fmla="*/ 18988 w 2951217"/>
                <a:gd name="connsiteY0" fmla="*/ 0 h 2935376"/>
                <a:gd name="connsiteX1" fmla="*/ 1411358 w 2951217"/>
                <a:gd name="connsiteY1" fmla="*/ 62535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935376"/>
                <a:gd name="connsiteX1" fmla="*/ 1316457 w 2951217"/>
                <a:gd name="connsiteY1" fmla="*/ 70351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893638"/>
                <a:gd name="connsiteX1" fmla="*/ 1316457 w 2951217"/>
                <a:gd name="connsiteY1" fmla="*/ 70351 h 2893638"/>
                <a:gd name="connsiteX2" fmla="*/ 2951217 w 2951217"/>
                <a:gd name="connsiteY2" fmla="*/ 1773568 h 2893638"/>
                <a:gd name="connsiteX3" fmla="*/ 1386947 w 2951217"/>
                <a:gd name="connsiteY3" fmla="*/ 2893638 h 2893638"/>
                <a:gd name="connsiteX4" fmla="*/ 0 w 2951217"/>
                <a:gd name="connsiteY4" fmla="*/ 2672447 h 2893638"/>
                <a:gd name="connsiteX5" fmla="*/ 18988 w 2951217"/>
                <a:gd name="connsiteY5" fmla="*/ 0 h 2893638"/>
                <a:gd name="connsiteX0" fmla="*/ 14823 w 2947052"/>
                <a:gd name="connsiteY0" fmla="*/ 0 h 2893638"/>
                <a:gd name="connsiteX1" fmla="*/ 1312292 w 2947052"/>
                <a:gd name="connsiteY1" fmla="*/ 70351 h 2893638"/>
                <a:gd name="connsiteX2" fmla="*/ 2947052 w 2947052"/>
                <a:gd name="connsiteY2" fmla="*/ 1773568 h 2893638"/>
                <a:gd name="connsiteX3" fmla="*/ 1382782 w 2947052"/>
                <a:gd name="connsiteY3" fmla="*/ 2893638 h 2893638"/>
                <a:gd name="connsiteX4" fmla="*/ 0 w 2947052"/>
                <a:gd name="connsiteY4" fmla="*/ 2422097 h 2893638"/>
                <a:gd name="connsiteX5" fmla="*/ 14823 w 2947052"/>
                <a:gd name="connsiteY5" fmla="*/ 0 h 2893638"/>
                <a:gd name="connsiteX0" fmla="*/ 33583 w 2947052"/>
                <a:gd name="connsiteY0" fmla="*/ 61169 h 2823287"/>
                <a:gd name="connsiteX1" fmla="*/ 1312292 w 2947052"/>
                <a:gd name="connsiteY1" fmla="*/ 0 h 2823287"/>
                <a:gd name="connsiteX2" fmla="*/ 2947052 w 2947052"/>
                <a:gd name="connsiteY2" fmla="*/ 1703217 h 2823287"/>
                <a:gd name="connsiteX3" fmla="*/ 1382782 w 2947052"/>
                <a:gd name="connsiteY3" fmla="*/ 2823287 h 2823287"/>
                <a:gd name="connsiteX4" fmla="*/ 0 w 2947052"/>
                <a:gd name="connsiteY4" fmla="*/ 2351746 h 2823287"/>
                <a:gd name="connsiteX5" fmla="*/ 33583 w 2947052"/>
                <a:gd name="connsiteY5" fmla="*/ 61169 h 2823287"/>
                <a:gd name="connsiteX0" fmla="*/ 33583 w 2947052"/>
                <a:gd name="connsiteY0" fmla="*/ 0 h 2762118"/>
                <a:gd name="connsiteX1" fmla="*/ 1132811 w 2947052"/>
                <a:gd name="connsiteY1" fmla="*/ 61798 h 2762118"/>
                <a:gd name="connsiteX2" fmla="*/ 2947052 w 2947052"/>
                <a:gd name="connsiteY2" fmla="*/ 1642048 h 2762118"/>
                <a:gd name="connsiteX3" fmla="*/ 1382782 w 2947052"/>
                <a:gd name="connsiteY3" fmla="*/ 2762118 h 2762118"/>
                <a:gd name="connsiteX4" fmla="*/ 0 w 2947052"/>
                <a:gd name="connsiteY4" fmla="*/ 2290577 h 2762118"/>
                <a:gd name="connsiteX5" fmla="*/ 33583 w 2947052"/>
                <a:gd name="connsiteY5" fmla="*/ 0 h 2762118"/>
                <a:gd name="connsiteX0" fmla="*/ 33583 w 2947052"/>
                <a:gd name="connsiteY0" fmla="*/ 0 h 2726489"/>
                <a:gd name="connsiteX1" fmla="*/ 1132811 w 2947052"/>
                <a:gd name="connsiteY1" fmla="*/ 61798 h 2726489"/>
                <a:gd name="connsiteX2" fmla="*/ 2947052 w 2947052"/>
                <a:gd name="connsiteY2" fmla="*/ 1642048 h 2726489"/>
                <a:gd name="connsiteX3" fmla="*/ 1314373 w 2947052"/>
                <a:gd name="connsiteY3" fmla="*/ 2726489 h 2726489"/>
                <a:gd name="connsiteX4" fmla="*/ 0 w 2947052"/>
                <a:gd name="connsiteY4" fmla="*/ 2290577 h 2726489"/>
                <a:gd name="connsiteX5" fmla="*/ 33583 w 2947052"/>
                <a:gd name="connsiteY5" fmla="*/ 0 h 2726489"/>
                <a:gd name="connsiteX0" fmla="*/ 874 w 2914343"/>
                <a:gd name="connsiteY0" fmla="*/ 0 h 2726489"/>
                <a:gd name="connsiteX1" fmla="*/ 1100102 w 2914343"/>
                <a:gd name="connsiteY1" fmla="*/ 61798 h 2726489"/>
                <a:gd name="connsiteX2" fmla="*/ 2914343 w 2914343"/>
                <a:gd name="connsiteY2" fmla="*/ 1642048 h 2726489"/>
                <a:gd name="connsiteX3" fmla="*/ 1281664 w 2914343"/>
                <a:gd name="connsiteY3" fmla="*/ 2726489 h 2726489"/>
                <a:gd name="connsiteX4" fmla="*/ 9952 w 2914343"/>
                <a:gd name="connsiteY4" fmla="*/ 2096350 h 2726489"/>
                <a:gd name="connsiteX5" fmla="*/ 874 w 2914343"/>
                <a:gd name="connsiteY5" fmla="*/ 0 h 2726489"/>
                <a:gd name="connsiteX0" fmla="*/ 874 w 2914343"/>
                <a:gd name="connsiteY0" fmla="*/ 0 h 2540816"/>
                <a:gd name="connsiteX1" fmla="*/ 1100102 w 2914343"/>
                <a:gd name="connsiteY1" fmla="*/ 61798 h 2540816"/>
                <a:gd name="connsiteX2" fmla="*/ 2914343 w 2914343"/>
                <a:gd name="connsiteY2" fmla="*/ 1642048 h 2540816"/>
                <a:gd name="connsiteX3" fmla="*/ 1522569 w 2914343"/>
                <a:gd name="connsiteY3" fmla="*/ 2540816 h 2540816"/>
                <a:gd name="connsiteX4" fmla="*/ 9952 w 2914343"/>
                <a:gd name="connsiteY4" fmla="*/ 2096350 h 2540816"/>
                <a:gd name="connsiteX5" fmla="*/ 874 w 2914343"/>
                <a:gd name="connsiteY5" fmla="*/ 0 h 2540816"/>
                <a:gd name="connsiteX0" fmla="*/ 66940 w 2904391"/>
                <a:gd name="connsiteY0" fmla="*/ 257367 h 2479018"/>
                <a:gd name="connsiteX1" fmla="*/ 1090150 w 2904391"/>
                <a:gd name="connsiteY1" fmla="*/ 0 h 2479018"/>
                <a:gd name="connsiteX2" fmla="*/ 2904391 w 2904391"/>
                <a:gd name="connsiteY2" fmla="*/ 1580250 h 2479018"/>
                <a:gd name="connsiteX3" fmla="*/ 1512617 w 2904391"/>
                <a:gd name="connsiteY3" fmla="*/ 2479018 h 2479018"/>
                <a:gd name="connsiteX4" fmla="*/ 0 w 2904391"/>
                <a:gd name="connsiteY4" fmla="*/ 2034552 h 2479018"/>
                <a:gd name="connsiteX5" fmla="*/ 66940 w 2904391"/>
                <a:gd name="connsiteY5" fmla="*/ 257367 h 2479018"/>
                <a:gd name="connsiteX0" fmla="*/ 66940 w 2904391"/>
                <a:gd name="connsiteY0" fmla="*/ 201244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66940 w 2904391"/>
                <a:gd name="connsiteY5" fmla="*/ 201244 h 2422895"/>
                <a:gd name="connsiteX0" fmla="*/ 205354 w 2904391"/>
                <a:gd name="connsiteY0" fmla="*/ 250786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205354 w 2904391"/>
                <a:gd name="connsiteY5" fmla="*/ 250786 h 2422895"/>
                <a:gd name="connsiteX0" fmla="*/ 205354 w 2904391"/>
                <a:gd name="connsiteY0" fmla="*/ 192219 h 2364328"/>
                <a:gd name="connsiteX1" fmla="*/ 1223785 w 2904391"/>
                <a:gd name="connsiteY1" fmla="*/ 0 h 2364328"/>
                <a:gd name="connsiteX2" fmla="*/ 2904391 w 2904391"/>
                <a:gd name="connsiteY2" fmla="*/ 1465560 h 2364328"/>
                <a:gd name="connsiteX3" fmla="*/ 1512617 w 2904391"/>
                <a:gd name="connsiteY3" fmla="*/ 2364328 h 2364328"/>
                <a:gd name="connsiteX4" fmla="*/ 0 w 2904391"/>
                <a:gd name="connsiteY4" fmla="*/ 1919862 h 2364328"/>
                <a:gd name="connsiteX5" fmla="*/ 205354 w 2904391"/>
                <a:gd name="connsiteY5" fmla="*/ 192219 h 2364328"/>
                <a:gd name="connsiteX0" fmla="*/ 205354 w 2904391"/>
                <a:gd name="connsiteY0" fmla="*/ 161478 h 2333587"/>
                <a:gd name="connsiteX1" fmla="*/ 1178914 w 2904391"/>
                <a:gd name="connsiteY1" fmla="*/ 0 h 2333587"/>
                <a:gd name="connsiteX2" fmla="*/ 2904391 w 2904391"/>
                <a:gd name="connsiteY2" fmla="*/ 1434819 h 2333587"/>
                <a:gd name="connsiteX3" fmla="*/ 1512617 w 2904391"/>
                <a:gd name="connsiteY3" fmla="*/ 2333587 h 2333587"/>
                <a:gd name="connsiteX4" fmla="*/ 0 w 2904391"/>
                <a:gd name="connsiteY4" fmla="*/ 1889121 h 2333587"/>
                <a:gd name="connsiteX5" fmla="*/ 205354 w 2904391"/>
                <a:gd name="connsiteY5" fmla="*/ 161478 h 233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91" h="2333587">
                  <a:moveTo>
                    <a:pt x="205354" y="161478"/>
                  </a:moveTo>
                  <a:lnTo>
                    <a:pt x="1178914" y="0"/>
                  </a:lnTo>
                  <a:lnTo>
                    <a:pt x="2904391" y="1434819"/>
                  </a:lnTo>
                  <a:lnTo>
                    <a:pt x="1512617" y="2333587"/>
                  </a:lnTo>
                  <a:lnTo>
                    <a:pt x="0" y="1889121"/>
                  </a:lnTo>
                  <a:cubicBezTo>
                    <a:pt x="5125" y="939774"/>
                    <a:pt x="200229" y="1110825"/>
                    <a:pt x="205354" y="161478"/>
                  </a:cubicBezTo>
                  <a:close/>
                </a:path>
              </a:pathLst>
            </a:cu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A8B3EA2-51F3-4C97-A7D2-E4EB15791AEC}"/>
                </a:ext>
              </a:extLst>
            </p:cNvPr>
            <p:cNvGrpSpPr/>
            <p:nvPr/>
          </p:nvGrpSpPr>
          <p:grpSpPr>
            <a:xfrm>
              <a:off x="6866021" y="4299283"/>
              <a:ext cx="2036090" cy="1759495"/>
              <a:chOff x="5922499" y="3249637"/>
              <a:chExt cx="2771335" cy="2700998"/>
            </a:xfrm>
          </p:grpSpPr>
          <p:sp>
            <p:nvSpPr>
              <p:cNvPr id="3" name="Speech Bubble: Oval 2">
                <a:extLst>
                  <a:ext uri="{FF2B5EF4-FFF2-40B4-BE49-F238E27FC236}">
                    <a16:creationId xmlns:a16="http://schemas.microsoft.com/office/drawing/2014/main" id="{05CCAA8A-1013-42D3-8547-C6A93667C045}"/>
                  </a:ext>
                </a:extLst>
              </p:cNvPr>
              <p:cNvSpPr/>
              <p:nvPr/>
            </p:nvSpPr>
            <p:spPr>
              <a:xfrm>
                <a:off x="5922499" y="3249637"/>
                <a:ext cx="2771335" cy="2700998"/>
              </a:xfrm>
              <a:prstGeom prst="wedgeEllipseCallout">
                <a:avLst>
                  <a:gd name="adj1" fmla="val 36048"/>
                  <a:gd name="adj2" fmla="val 67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33B65F6-EF84-4843-9930-E97DB85D17CF}"/>
                  </a:ext>
                </a:extLst>
              </p:cNvPr>
              <p:cNvGrpSpPr/>
              <p:nvPr/>
            </p:nvGrpSpPr>
            <p:grpSpPr>
              <a:xfrm>
                <a:off x="6998677" y="3787727"/>
                <a:ext cx="618978" cy="1744394"/>
                <a:chOff x="6914271" y="3854544"/>
                <a:chExt cx="618978" cy="1744394"/>
              </a:xfrm>
            </p:grpSpPr>
            <p:sp>
              <p:nvSpPr>
                <p:cNvPr id="4" name="Trapezoid 3">
                  <a:extLst>
                    <a:ext uri="{FF2B5EF4-FFF2-40B4-BE49-F238E27FC236}">
                      <a16:creationId xmlns:a16="http://schemas.microsoft.com/office/drawing/2014/main" id="{522F4246-76C8-485A-B5A8-FF58BCD6AFBF}"/>
                    </a:ext>
                  </a:extLst>
                </p:cNvPr>
                <p:cNvSpPr/>
                <p:nvPr/>
              </p:nvSpPr>
              <p:spPr>
                <a:xfrm rot="10800000">
                  <a:off x="6914271" y="3854544"/>
                  <a:ext cx="618978" cy="1280160"/>
                </a:xfrm>
                <a:prstGeom prst="trapezoid">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860D7D4-F9D4-452C-9D09-A4AA83A5386C}"/>
                    </a:ext>
                  </a:extLst>
                </p:cNvPr>
                <p:cNvSpPr/>
                <p:nvPr/>
              </p:nvSpPr>
              <p:spPr>
                <a:xfrm>
                  <a:off x="7076049" y="5275382"/>
                  <a:ext cx="337624" cy="323556"/>
                </a:xfrm>
                <a:prstGeom prst="ellipse">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9" name="Rectangle 2">
            <a:extLst>
              <a:ext uri="{FF2B5EF4-FFF2-40B4-BE49-F238E27FC236}">
                <a16:creationId xmlns:a16="http://schemas.microsoft.com/office/drawing/2014/main" id="{C7BB40D4-3DEE-49DB-93F5-AC1AFA0B278A}"/>
              </a:ext>
            </a:extLst>
          </p:cNvPr>
          <p:cNvSpPr>
            <a:spLocks noChangeArrowheads="1"/>
          </p:cNvSpPr>
          <p:nvPr/>
        </p:nvSpPr>
        <p:spPr bwMode="auto">
          <a:xfrm>
            <a:off x="3212918" y="4875942"/>
            <a:ext cx="332873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lvl="0" defTabSz="914400" eaLnBrk="0" fontAlgn="base" hangingPunct="0">
              <a:spcAft>
                <a:spcPct val="0"/>
              </a:spcAft>
              <a:buNone/>
              <a:defRPr/>
            </a:pPr>
            <a:r>
              <a:rPr lang="en-US" altLang="en-US" sz="3600" dirty="0">
                <a:solidFill>
                  <a:prstClr val="white"/>
                </a:solidFill>
                <a:latin typeface="Calibri" panose="020F0502020204030204" pitchFamily="34" charset="0"/>
                <a:cs typeface="Calibri" panose="020F0502020204030204" pitchFamily="34" charset="0"/>
              </a:rPr>
              <a:t>Mark Fleming</a:t>
            </a:r>
          </a:p>
          <a:p>
            <a:pPr lvl="0" defTabSz="914400" eaLnBrk="0" fontAlgn="base" hangingPunct="0">
              <a:spcAft>
                <a:spcPct val="0"/>
              </a:spcAft>
              <a:buNone/>
              <a:defRPr/>
            </a:pP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Chief Economist at First American</a:t>
            </a:r>
          </a:p>
        </p:txBody>
      </p:sp>
      <p:sp>
        <p:nvSpPr>
          <p:cNvPr id="8" name="Rectangle 7">
            <a:extLst>
              <a:ext uri="{FF2B5EF4-FFF2-40B4-BE49-F238E27FC236}">
                <a16:creationId xmlns:a16="http://schemas.microsoft.com/office/drawing/2014/main" id="{054E01A0-E9EB-4DD5-943C-916ABD11040D}"/>
              </a:ext>
            </a:extLst>
          </p:cNvPr>
          <p:cNvSpPr/>
          <p:nvPr/>
        </p:nvSpPr>
        <p:spPr>
          <a:xfrm>
            <a:off x="419030" y="304339"/>
            <a:ext cx="8081320" cy="4031873"/>
          </a:xfrm>
          <a:prstGeom prst="rect">
            <a:avLst/>
          </a:prstGeom>
        </p:spPr>
        <p:txBody>
          <a:bodyPr wrap="square">
            <a:spAutoFit/>
          </a:bodyPr>
          <a:lstStyle/>
          <a:p>
            <a:r>
              <a:rPr lang="en-US" sz="3200" dirty="0">
                <a:solidFill>
                  <a:schemeClr val="bg1"/>
                </a:solidFill>
              </a:rPr>
              <a:t>“Many still bear scars from the Great Recession and may expect the housing market to follow a similar trajectory in response to the coronavirus outbreak. But, there are distinct differences that indicate the housing market may follow a much different path. </a:t>
            </a:r>
            <a:r>
              <a:rPr lang="en-US" sz="3200" dirty="0">
                <a:solidFill>
                  <a:srgbClr val="F2A672"/>
                </a:solidFill>
              </a:rPr>
              <a:t>While housing led the recession in 2008-2009, this time it may be poised to bring us out of it.”</a:t>
            </a:r>
          </a:p>
        </p:txBody>
      </p:sp>
    </p:spTree>
    <p:extLst>
      <p:ext uri="{BB962C8B-B14F-4D97-AF65-F5344CB8AC3E}">
        <p14:creationId xmlns:p14="http://schemas.microsoft.com/office/powerpoint/2010/main" val="427103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p sign&#10;&#10;Description generated with very high confidence">
            <a:extLst>
              <a:ext uri="{FF2B5EF4-FFF2-40B4-BE49-F238E27FC236}">
                <a16:creationId xmlns:a16="http://schemas.microsoft.com/office/drawing/2014/main" id="{EC1787F8-A50D-4B16-BFCE-EE4E15D623DA}"/>
              </a:ext>
            </a:extLst>
          </p:cNvPr>
          <p:cNvPicPr>
            <a:picLocks noChangeAspect="1"/>
          </p:cNvPicPr>
          <p:nvPr/>
        </p:nvPicPr>
        <p:blipFill rotWithShape="1">
          <a:blip r:embed="rId2">
            <a:extLst>
              <a:ext uri="{28A0092B-C50C-407E-A947-70E740481C1C}">
                <a14:useLocalDpi xmlns:a14="http://schemas.microsoft.com/office/drawing/2010/main" val="0"/>
              </a:ext>
            </a:extLst>
          </a:blip>
          <a:srcRect b="2913"/>
          <a:stretch/>
        </p:blipFill>
        <p:spPr>
          <a:xfrm>
            <a:off x="-17592" y="-13200"/>
            <a:ext cx="9161592" cy="6871200"/>
          </a:xfrm>
          <a:prstGeom prst="rect">
            <a:avLst/>
          </a:prstGeom>
        </p:spPr>
      </p:pic>
      <p:sp>
        <p:nvSpPr>
          <p:cNvPr id="2" name="TextBox 1">
            <a:extLst>
              <a:ext uri="{FF2B5EF4-FFF2-40B4-BE49-F238E27FC236}">
                <a16:creationId xmlns:a16="http://schemas.microsoft.com/office/drawing/2014/main" id="{49046C62-7BF3-483D-B721-FDD18F477D4E}"/>
              </a:ext>
            </a:extLst>
          </p:cNvPr>
          <p:cNvSpPr txBox="1"/>
          <p:nvPr/>
        </p:nvSpPr>
        <p:spPr>
          <a:xfrm>
            <a:off x="273900" y="372755"/>
            <a:ext cx="5081712" cy="1446550"/>
          </a:xfrm>
          <a:prstGeom prst="rect">
            <a:avLst/>
          </a:prstGeom>
          <a:noFill/>
        </p:spPr>
        <p:txBody>
          <a:bodyPr wrap="none" rtlCol="0">
            <a:spAutoFit/>
          </a:bodyPr>
          <a:lstStyle/>
          <a:p>
            <a:r>
              <a:rPr lang="en-US" sz="4400" dirty="0">
                <a:solidFill>
                  <a:schemeClr val="bg1"/>
                </a:solidFill>
              </a:rPr>
              <a:t>Recession DOES NOT </a:t>
            </a:r>
          </a:p>
          <a:p>
            <a:r>
              <a:rPr lang="en-US" sz="4400" dirty="0">
                <a:solidFill>
                  <a:schemeClr val="bg1"/>
                </a:solidFill>
              </a:rPr>
              <a:t>Equal Housing Crisis</a:t>
            </a:r>
          </a:p>
        </p:txBody>
      </p:sp>
    </p:spTree>
    <p:extLst>
      <p:ext uri="{BB962C8B-B14F-4D97-AF65-F5344CB8AC3E}">
        <p14:creationId xmlns:p14="http://schemas.microsoft.com/office/powerpoint/2010/main" val="332666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4991B4-9D6B-46C8-862C-F92ADFA70D69}"/>
              </a:ext>
            </a:extLst>
          </p:cNvPr>
          <p:cNvGrpSpPr/>
          <p:nvPr/>
        </p:nvGrpSpPr>
        <p:grpSpPr>
          <a:xfrm>
            <a:off x="-71918" y="10"/>
            <a:ext cx="9215918" cy="5568584"/>
            <a:chOff x="-71918" y="11"/>
            <a:chExt cx="9215918" cy="5505567"/>
          </a:xfrm>
        </p:grpSpPr>
        <p:pic>
          <p:nvPicPr>
            <p:cNvPr id="3" name="Picture 2" descr="A picture containing sport, swimming&#10;&#10;Description automatically generated">
              <a:extLst>
                <a:ext uri="{FF2B5EF4-FFF2-40B4-BE49-F238E27FC236}">
                  <a16:creationId xmlns:a16="http://schemas.microsoft.com/office/drawing/2014/main" id="{9D7AA9FA-5BAE-4375-BC98-12F313FEB29E}"/>
                </a:ext>
              </a:extLst>
            </p:cNvPr>
            <p:cNvPicPr>
              <a:picLocks noChangeAspect="1"/>
            </p:cNvPicPr>
            <p:nvPr/>
          </p:nvPicPr>
          <p:blipFill rotWithShape="1">
            <a:blip r:embed="rId2">
              <a:extLst>
                <a:ext uri="{28A0092B-C50C-407E-A947-70E740481C1C}">
                  <a14:useLocalDpi xmlns:a14="http://schemas.microsoft.com/office/drawing/2010/main" val="0"/>
                </a:ext>
              </a:extLst>
            </a:blip>
            <a:srcRect l="5572" r="21763" b="9968"/>
            <a:stretch/>
          </p:blipFill>
          <p:spPr>
            <a:xfrm>
              <a:off x="20" y="11"/>
              <a:ext cx="9143980" cy="5505567"/>
            </a:xfrm>
            <a:prstGeom prst="rect">
              <a:avLst/>
            </a:prstGeom>
          </p:spPr>
        </p:pic>
        <p:sp>
          <p:nvSpPr>
            <p:cNvPr id="2" name="Rectangle 1">
              <a:extLst>
                <a:ext uri="{FF2B5EF4-FFF2-40B4-BE49-F238E27FC236}">
                  <a16:creationId xmlns:a16="http://schemas.microsoft.com/office/drawing/2014/main" id="{7167DA17-CC89-4676-AAC7-D7978F909801}"/>
                </a:ext>
              </a:extLst>
            </p:cNvPr>
            <p:cNvSpPr/>
            <p:nvPr/>
          </p:nvSpPr>
          <p:spPr>
            <a:xfrm>
              <a:off x="-71918" y="524560"/>
              <a:ext cx="5715000" cy="1509387"/>
            </a:xfrm>
            <a:prstGeom prst="rect">
              <a:avLst/>
            </a:prstGeom>
            <a:solidFill>
              <a:srgbClr val="001666"/>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a:r>
                <a:rPr lang="en-US" sz="4800" dirty="0">
                  <a:solidFill>
                    <a:schemeClr val="bg1"/>
                  </a:solidFill>
                </a:rPr>
                <a:t>Leadership in </a:t>
              </a:r>
            </a:p>
            <a:p>
              <a:pPr algn="ctr"/>
              <a:r>
                <a:rPr lang="en-US" sz="4800" dirty="0">
                  <a:solidFill>
                    <a:schemeClr val="bg1"/>
                  </a:solidFill>
                </a:rPr>
                <a:t>Times of Turmoil</a:t>
              </a:r>
              <a:endParaRPr lang="en-US" sz="2800" dirty="0">
                <a:solidFill>
                  <a:schemeClr val="bg1"/>
                </a:solidFill>
              </a:endParaRPr>
            </a:p>
            <a:p>
              <a:pPr algn="ctr"/>
              <a:endParaRPr lang="en-US" sz="800" dirty="0">
                <a:solidFill>
                  <a:schemeClr val="bg1"/>
                </a:solidFill>
              </a:endParaRPr>
            </a:p>
          </p:txBody>
        </p:sp>
      </p:grpSp>
      <p:pic>
        <p:nvPicPr>
          <p:cNvPr id="1028" name="Picture 4" descr="Long Island Board of Realtors">
            <a:extLst>
              <a:ext uri="{FF2B5EF4-FFF2-40B4-BE49-F238E27FC236}">
                <a16:creationId xmlns:a16="http://schemas.microsoft.com/office/drawing/2014/main" id="{1FAD0DB1-EDEF-4FAD-9553-0E10B3CAE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92" y="5694228"/>
            <a:ext cx="38385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1D8C79A4-0669-4B69-BB98-8C6BA999F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919" y="6008345"/>
            <a:ext cx="4294598" cy="638183"/>
          </a:xfrm>
          <a:prstGeom prst="rect">
            <a:avLst/>
          </a:prstGeom>
        </p:spPr>
      </p:pic>
    </p:spTree>
    <p:extLst>
      <p:ext uri="{BB962C8B-B14F-4D97-AF65-F5344CB8AC3E}">
        <p14:creationId xmlns:p14="http://schemas.microsoft.com/office/powerpoint/2010/main" val="363266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205CC3-75D2-4846-9135-95EEEA08BC3B}"/>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4981E9F-08BB-4F08-9CFB-A06631D83993}"/>
              </a:ext>
            </a:extLst>
          </p:cNvPr>
          <p:cNvSpPr/>
          <p:nvPr/>
        </p:nvSpPr>
        <p:spPr>
          <a:xfrm>
            <a:off x="402874" y="255058"/>
            <a:ext cx="8499237" cy="4401205"/>
          </a:xfrm>
          <a:prstGeom prst="rect">
            <a:avLst/>
          </a:prstGeom>
        </p:spPr>
        <p:txBody>
          <a:bodyPr wrap="square">
            <a:spAutoFit/>
          </a:bodyPr>
          <a:lstStyle/>
          <a:p>
            <a:pPr lvl="0" eaLnBrk="0" fontAlgn="base" hangingPunct="0">
              <a:spcBef>
                <a:spcPct val="0"/>
              </a:spcBef>
              <a:spcAft>
                <a:spcPct val="0"/>
              </a:spcAft>
              <a:defRPr/>
            </a:pPr>
            <a:r>
              <a:rPr lang="en-US" sz="4000" dirty="0">
                <a:solidFill>
                  <a:prstClr val="white"/>
                </a:solidFill>
                <a:latin typeface="Calibri" panose="020F0502020204030204" pitchFamily="34" charset="0"/>
                <a:cs typeface="Calibri" panose="020F0502020204030204" pitchFamily="34" charset="0"/>
              </a:rPr>
              <a:t>“With the exception of two recessions, the Great Recession from 2007-2009, &amp; the Gulf War recession from 1990-1991, </a:t>
            </a:r>
            <a:r>
              <a:rPr lang="en-US" sz="4000" dirty="0">
                <a:solidFill>
                  <a:srgbClr val="F2A672"/>
                </a:solidFill>
                <a:latin typeface="Calibri" panose="020F0502020204030204" pitchFamily="34" charset="0"/>
                <a:cs typeface="Calibri" panose="020F0502020204030204" pitchFamily="34" charset="0"/>
              </a:rPr>
              <a:t>no other recessions have impacted the U.S housing market, according to Freddie Mac Home Price Index </a:t>
            </a:r>
            <a:r>
              <a:rPr lang="en-US" sz="4000" dirty="0">
                <a:solidFill>
                  <a:prstClr val="white"/>
                </a:solidFill>
                <a:latin typeface="Calibri" panose="020F0502020204030204" pitchFamily="34" charset="0"/>
                <a:cs typeface="Calibri" panose="020F0502020204030204" pitchFamily="34" charset="0"/>
              </a:rPr>
              <a:t>data collected from 1975 to 2018.”</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Rectangle 2">
            <a:extLst>
              <a:ext uri="{FF2B5EF4-FFF2-40B4-BE49-F238E27FC236}">
                <a16:creationId xmlns:a16="http://schemas.microsoft.com/office/drawing/2014/main" id="{C7BB40D4-3DEE-49DB-93F5-AC1AFA0B278A}"/>
              </a:ext>
            </a:extLst>
          </p:cNvPr>
          <p:cNvSpPr>
            <a:spLocks noChangeArrowheads="1"/>
          </p:cNvSpPr>
          <p:nvPr/>
        </p:nvSpPr>
        <p:spPr bwMode="auto">
          <a:xfrm>
            <a:off x="3503105" y="4875942"/>
            <a:ext cx="281833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lvl="0" eaLnBrk="0" fontAlgn="base" hangingPunct="0">
              <a:spcAft>
                <a:spcPct val="0"/>
              </a:spcAft>
              <a:buNone/>
              <a:defRPr/>
            </a:pPr>
            <a:r>
              <a:rPr lang="en-US" altLang="en-US" sz="3600" dirty="0">
                <a:solidFill>
                  <a:schemeClr val="bg1"/>
                </a:solidFill>
                <a:latin typeface="Calibri" panose="020F0502020204030204" pitchFamily="34" charset="0"/>
                <a:cs typeface="Calibri" panose="020F0502020204030204" pitchFamily="34" charset="0"/>
              </a:rPr>
              <a:t>Doug Brien</a:t>
            </a:r>
          </a:p>
          <a:p>
            <a:pPr lvl="0" eaLnBrk="0" fontAlgn="base" hangingPunct="0">
              <a:spcAft>
                <a:spcPct val="0"/>
              </a:spcAft>
              <a:buNone/>
              <a:defRPr/>
            </a:pPr>
            <a:r>
              <a:rPr lang="en-US" altLang="en-US" sz="1800" dirty="0">
                <a:solidFill>
                  <a:prstClr val="white"/>
                </a:solidFill>
                <a:latin typeface="Calibri" panose="020F0502020204030204" pitchFamily="34" charset="0"/>
                <a:cs typeface="Calibri" panose="020F0502020204030204" pitchFamily="34" charset="0"/>
              </a:rPr>
              <a:t>Chief Economist with NAHB </a:t>
            </a:r>
            <a:endPar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2" name="Group 11">
            <a:extLst>
              <a:ext uri="{FF2B5EF4-FFF2-40B4-BE49-F238E27FC236}">
                <a16:creationId xmlns:a16="http://schemas.microsoft.com/office/drawing/2014/main" id="{4BD6BC4D-4470-4C1E-A84E-EB56A4AFE7F6}"/>
              </a:ext>
            </a:extLst>
          </p:cNvPr>
          <p:cNvGrpSpPr/>
          <p:nvPr/>
        </p:nvGrpSpPr>
        <p:grpSpPr>
          <a:xfrm>
            <a:off x="7033845" y="4445391"/>
            <a:ext cx="1834556" cy="1667685"/>
            <a:chOff x="5922499" y="3249637"/>
            <a:chExt cx="2771335" cy="2700998"/>
          </a:xfrm>
          <a:solidFill>
            <a:schemeClr val="tx1"/>
          </a:solidFill>
        </p:grpSpPr>
        <p:sp>
          <p:nvSpPr>
            <p:cNvPr id="13" name="Speech Bubble: Oval 12">
              <a:extLst>
                <a:ext uri="{FF2B5EF4-FFF2-40B4-BE49-F238E27FC236}">
                  <a16:creationId xmlns:a16="http://schemas.microsoft.com/office/drawing/2014/main" id="{DF3F2BEE-211F-4E04-A251-AF3680CC9D26}"/>
                </a:ext>
              </a:extLst>
            </p:cNvPr>
            <p:cNvSpPr/>
            <p:nvPr/>
          </p:nvSpPr>
          <p:spPr>
            <a:xfrm>
              <a:off x="5922499" y="3249637"/>
              <a:ext cx="2771335" cy="2700998"/>
            </a:xfrm>
            <a:prstGeom prst="wedgeEllipseCallout">
              <a:avLst>
                <a:gd name="adj1" fmla="val 36048"/>
                <a:gd name="adj2" fmla="val 67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2E0C988F-ED37-450A-9A67-DCE50BF4504D}"/>
                </a:ext>
              </a:extLst>
            </p:cNvPr>
            <p:cNvGrpSpPr/>
            <p:nvPr/>
          </p:nvGrpSpPr>
          <p:grpSpPr>
            <a:xfrm>
              <a:off x="6998677" y="3787727"/>
              <a:ext cx="618978" cy="1744394"/>
              <a:chOff x="6914271" y="3854544"/>
              <a:chExt cx="618978" cy="1744394"/>
            </a:xfrm>
            <a:grpFill/>
          </p:grpSpPr>
          <p:sp>
            <p:nvSpPr>
              <p:cNvPr id="15" name="Trapezoid 14">
                <a:extLst>
                  <a:ext uri="{FF2B5EF4-FFF2-40B4-BE49-F238E27FC236}">
                    <a16:creationId xmlns:a16="http://schemas.microsoft.com/office/drawing/2014/main" id="{68A19876-AC08-44CD-B021-971D3ACF3B5C}"/>
                  </a:ext>
                </a:extLst>
              </p:cNvPr>
              <p:cNvSpPr/>
              <p:nvPr/>
            </p:nvSpPr>
            <p:spPr>
              <a:xfrm rot="10800000">
                <a:off x="6914271" y="3854544"/>
                <a:ext cx="618978" cy="1280160"/>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E6FC168C-8EDB-4B58-8CE9-7E92E5DEEF20}"/>
                  </a:ext>
                </a:extLst>
              </p:cNvPr>
              <p:cNvSpPr/>
              <p:nvPr/>
            </p:nvSpPr>
            <p:spPr>
              <a:xfrm>
                <a:off x="7076049" y="5275382"/>
                <a:ext cx="337624" cy="32355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659860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142D4-6C5A-4650-B467-4D7B1ABD8ABC}"/>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E897A73B-1FFE-4C8C-BCAE-0BA4F86AB79E}"/>
              </a:ext>
            </a:extLst>
          </p:cNvPr>
          <p:cNvGraphicFramePr/>
          <p:nvPr>
            <p:extLst>
              <p:ext uri="{D42A27DB-BD31-4B8C-83A1-F6EECF244321}">
                <p14:modId xmlns:p14="http://schemas.microsoft.com/office/powerpoint/2010/main" val="1642435503"/>
              </p:ext>
            </p:extLst>
          </p:nvPr>
        </p:nvGraphicFramePr>
        <p:xfrm>
          <a:off x="184638" y="464233"/>
          <a:ext cx="8686799" cy="60445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A1B16E5-E555-4E5B-A6F9-D7931A757613}"/>
              </a:ext>
            </a:extLst>
          </p:cNvPr>
          <p:cNvSpPr txBox="1"/>
          <p:nvPr/>
        </p:nvSpPr>
        <p:spPr>
          <a:xfrm>
            <a:off x="809387" y="3699802"/>
            <a:ext cx="5344733"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Calibri"/>
                <a:ea typeface="+mn-ea"/>
                <a:cs typeface="+mn-cs"/>
              </a:rPr>
              <a:t>HOME PRICE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Calibri"/>
                <a:ea typeface="+mn-ea"/>
                <a:cs typeface="+mn-cs"/>
              </a:rPr>
              <a:t>During Last 5 Recessions</a:t>
            </a:r>
          </a:p>
        </p:txBody>
      </p:sp>
      <p:sp>
        <p:nvSpPr>
          <p:cNvPr id="8" name="TextBox 7">
            <a:extLst>
              <a:ext uri="{FF2B5EF4-FFF2-40B4-BE49-F238E27FC236}">
                <a16:creationId xmlns:a16="http://schemas.microsoft.com/office/drawing/2014/main" id="{6EEB06E9-FE58-4207-8E58-29CB1E09DEEC}"/>
              </a:ext>
            </a:extLst>
          </p:cNvPr>
          <p:cNvSpPr txBox="1"/>
          <p:nvPr/>
        </p:nvSpPr>
        <p:spPr>
          <a:xfrm>
            <a:off x="4198877" y="1726825"/>
            <a:ext cx="7040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alibri"/>
                <a:ea typeface="+mn-ea"/>
                <a:cs typeface="+mn-cs"/>
              </a:rPr>
              <a:t>1991</a:t>
            </a:r>
          </a:p>
        </p:txBody>
      </p:sp>
      <p:sp>
        <p:nvSpPr>
          <p:cNvPr id="9" name="TextBox 8">
            <a:extLst>
              <a:ext uri="{FF2B5EF4-FFF2-40B4-BE49-F238E27FC236}">
                <a16:creationId xmlns:a16="http://schemas.microsoft.com/office/drawing/2014/main" id="{538DE45E-6321-42C6-B447-D108711B97FA}"/>
              </a:ext>
            </a:extLst>
          </p:cNvPr>
          <p:cNvSpPr txBox="1"/>
          <p:nvPr/>
        </p:nvSpPr>
        <p:spPr>
          <a:xfrm>
            <a:off x="7413626" y="1726825"/>
            <a:ext cx="7040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alibri"/>
                <a:ea typeface="+mn-ea"/>
                <a:cs typeface="+mn-cs"/>
              </a:rPr>
              <a:t>2008</a:t>
            </a:r>
          </a:p>
        </p:txBody>
      </p:sp>
      <p:sp>
        <p:nvSpPr>
          <p:cNvPr id="11" name="TextBox 10">
            <a:extLst>
              <a:ext uri="{FF2B5EF4-FFF2-40B4-BE49-F238E27FC236}">
                <a16:creationId xmlns:a16="http://schemas.microsoft.com/office/drawing/2014/main" id="{BE0B1AD7-D4F0-4744-B3F1-E9A5F8E0A105}"/>
              </a:ext>
            </a:extLst>
          </p:cNvPr>
          <p:cNvSpPr txBox="1"/>
          <p:nvPr/>
        </p:nvSpPr>
        <p:spPr>
          <a:xfrm>
            <a:off x="184638" y="6419605"/>
            <a:ext cx="2515729" cy="276999"/>
          </a:xfrm>
          <a:prstGeom prst="rect">
            <a:avLst/>
          </a:prstGeom>
          <a:noFill/>
        </p:spPr>
        <p:txBody>
          <a:bodyPr wrap="square" rtlCol="0">
            <a:spAutoFit/>
          </a:bodyPr>
          <a:lstStyle/>
          <a:p>
            <a:r>
              <a:rPr lang="en-US" sz="1200" dirty="0">
                <a:solidFill>
                  <a:schemeClr val="bg1"/>
                </a:solidFill>
              </a:rPr>
              <a:t>CoreLogic National Home Price Index</a:t>
            </a:r>
          </a:p>
        </p:txBody>
      </p:sp>
    </p:spTree>
    <p:extLst>
      <p:ext uri="{BB962C8B-B14F-4D97-AF65-F5344CB8AC3E}">
        <p14:creationId xmlns:p14="http://schemas.microsoft.com/office/powerpoint/2010/main" val="413403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C4C8DF-BDD8-43FF-921A-4ADEE974468C}"/>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A34E67F8-A6BA-475F-AB98-FE23B4EB6C84}"/>
              </a:ext>
            </a:extLst>
          </p:cNvPr>
          <p:cNvGraphicFramePr/>
          <p:nvPr>
            <p:extLst>
              <p:ext uri="{D42A27DB-BD31-4B8C-83A1-F6EECF244321}">
                <p14:modId xmlns:p14="http://schemas.microsoft.com/office/powerpoint/2010/main" val="2157697535"/>
              </p:ext>
            </p:extLst>
          </p:nvPr>
        </p:nvGraphicFramePr>
        <p:xfrm>
          <a:off x="3318553" y="1479479"/>
          <a:ext cx="5859079" cy="488793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2DCFD7C-74EC-4BF2-9003-EF76D8F3F6C3}"/>
              </a:ext>
            </a:extLst>
          </p:cNvPr>
          <p:cNvSpPr/>
          <p:nvPr/>
        </p:nvSpPr>
        <p:spPr>
          <a:xfrm>
            <a:off x="6056404" y="3910830"/>
            <a:ext cx="2483540" cy="861774"/>
          </a:xfrm>
          <a:prstGeom prst="rect">
            <a:avLst/>
          </a:prstGeom>
        </p:spPr>
        <p:txBody>
          <a:bodyPr wrap="square">
            <a:spAutoFit/>
          </a:bodyPr>
          <a:lstStyle/>
          <a:p>
            <a:pPr algn="ctr"/>
            <a:r>
              <a:rPr lang="en-US" dirty="0">
                <a:solidFill>
                  <a:schemeClr val="bg1"/>
                </a:solidFill>
              </a:rPr>
              <a:t>Food services and drinking places</a:t>
            </a:r>
          </a:p>
          <a:p>
            <a:pPr algn="ctr"/>
            <a:r>
              <a:rPr lang="en-US" sz="1400" dirty="0">
                <a:solidFill>
                  <a:schemeClr val="bg1"/>
                </a:solidFill>
              </a:rPr>
              <a:t>(servers and bartenders)</a:t>
            </a:r>
          </a:p>
        </p:txBody>
      </p:sp>
      <p:sp>
        <p:nvSpPr>
          <p:cNvPr id="7" name="TextBox 6">
            <a:extLst>
              <a:ext uri="{FF2B5EF4-FFF2-40B4-BE49-F238E27FC236}">
                <a16:creationId xmlns:a16="http://schemas.microsoft.com/office/drawing/2014/main" id="{0016502A-B699-4A17-ADE1-EAEB2F4708F0}"/>
              </a:ext>
            </a:extLst>
          </p:cNvPr>
          <p:cNvSpPr txBox="1"/>
          <p:nvPr/>
        </p:nvSpPr>
        <p:spPr>
          <a:xfrm>
            <a:off x="5325114" y="2146952"/>
            <a:ext cx="731290" cy="369332"/>
          </a:xfrm>
          <a:prstGeom prst="rect">
            <a:avLst/>
          </a:prstGeom>
          <a:noFill/>
        </p:spPr>
        <p:txBody>
          <a:bodyPr wrap="none" rtlCol="0">
            <a:spAutoFit/>
          </a:bodyPr>
          <a:lstStyle/>
          <a:p>
            <a:r>
              <a:rPr lang="en-US" dirty="0">
                <a:solidFill>
                  <a:schemeClr val="bg1"/>
                </a:solidFill>
              </a:rPr>
              <a:t>Other</a:t>
            </a:r>
          </a:p>
        </p:txBody>
      </p:sp>
      <p:sp>
        <p:nvSpPr>
          <p:cNvPr id="8" name="Callout: Line 7">
            <a:extLst>
              <a:ext uri="{FF2B5EF4-FFF2-40B4-BE49-F238E27FC236}">
                <a16:creationId xmlns:a16="http://schemas.microsoft.com/office/drawing/2014/main" id="{EB81EB29-B25D-422D-B40A-2376A40937F2}"/>
              </a:ext>
            </a:extLst>
          </p:cNvPr>
          <p:cNvSpPr/>
          <p:nvPr/>
        </p:nvSpPr>
        <p:spPr>
          <a:xfrm>
            <a:off x="820524" y="1789040"/>
            <a:ext cx="2998363" cy="472611"/>
          </a:xfrm>
          <a:prstGeom prst="borderCallout1">
            <a:avLst>
              <a:gd name="adj1" fmla="val 49185"/>
              <a:gd name="adj2" fmla="val 98788"/>
              <a:gd name="adj3" fmla="val 86413"/>
              <a:gd name="adj4" fmla="val 128160"/>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Accommodation industry</a:t>
            </a:r>
          </a:p>
        </p:txBody>
      </p:sp>
      <p:sp>
        <p:nvSpPr>
          <p:cNvPr id="9" name="Callout: Line 8">
            <a:extLst>
              <a:ext uri="{FF2B5EF4-FFF2-40B4-BE49-F238E27FC236}">
                <a16:creationId xmlns:a16="http://schemas.microsoft.com/office/drawing/2014/main" id="{59B99E19-8AAE-43AD-95B6-764135247972}"/>
              </a:ext>
            </a:extLst>
          </p:cNvPr>
          <p:cNvSpPr/>
          <p:nvPr/>
        </p:nvSpPr>
        <p:spPr>
          <a:xfrm>
            <a:off x="801924" y="4960908"/>
            <a:ext cx="2895599" cy="472612"/>
          </a:xfrm>
          <a:prstGeom prst="borderCallout1">
            <a:avLst>
              <a:gd name="adj1" fmla="val 47011"/>
              <a:gd name="adj2" fmla="val 99915"/>
              <a:gd name="adj3" fmla="val 16848"/>
              <a:gd name="adj4" fmla="val 119931"/>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Health care office workers</a:t>
            </a:r>
          </a:p>
        </p:txBody>
      </p:sp>
      <p:sp>
        <p:nvSpPr>
          <p:cNvPr id="10" name="Callout: Line 9">
            <a:extLst>
              <a:ext uri="{FF2B5EF4-FFF2-40B4-BE49-F238E27FC236}">
                <a16:creationId xmlns:a16="http://schemas.microsoft.com/office/drawing/2014/main" id="{B41ADD08-1D2A-4D78-AB34-A1A537B98DF9}"/>
              </a:ext>
            </a:extLst>
          </p:cNvPr>
          <p:cNvSpPr/>
          <p:nvPr/>
        </p:nvSpPr>
        <p:spPr>
          <a:xfrm>
            <a:off x="820524" y="4167941"/>
            <a:ext cx="2424701" cy="472611"/>
          </a:xfrm>
          <a:prstGeom prst="borderCallout1">
            <a:avLst>
              <a:gd name="adj1" fmla="val 47011"/>
              <a:gd name="adj2" fmla="val 99915"/>
              <a:gd name="adj3" fmla="val 69020"/>
              <a:gd name="adj4" fmla="val 131756"/>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Child Day Care workers</a:t>
            </a:r>
            <a:endParaRPr lang="en-US" sz="1600" dirty="0">
              <a:solidFill>
                <a:schemeClr val="bg1"/>
              </a:solidFill>
            </a:endParaRPr>
          </a:p>
        </p:txBody>
      </p:sp>
      <p:sp>
        <p:nvSpPr>
          <p:cNvPr id="12" name="Callout: Line 11">
            <a:extLst>
              <a:ext uri="{FF2B5EF4-FFF2-40B4-BE49-F238E27FC236}">
                <a16:creationId xmlns:a16="http://schemas.microsoft.com/office/drawing/2014/main" id="{A5D6BC4D-E8E1-4C97-8368-A05EF24F4A48}"/>
              </a:ext>
            </a:extLst>
          </p:cNvPr>
          <p:cNvSpPr/>
          <p:nvPr/>
        </p:nvSpPr>
        <p:spPr>
          <a:xfrm>
            <a:off x="801924" y="3374974"/>
            <a:ext cx="2483540" cy="472611"/>
          </a:xfrm>
          <a:prstGeom prst="borderCallout1">
            <a:avLst>
              <a:gd name="adj1" fmla="val 47011"/>
              <a:gd name="adj2" fmla="val 99915"/>
              <a:gd name="adj3" fmla="val 55979"/>
              <a:gd name="adj4" fmla="val 123945"/>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Temporary help services</a:t>
            </a:r>
          </a:p>
        </p:txBody>
      </p:sp>
      <p:sp>
        <p:nvSpPr>
          <p:cNvPr id="13" name="Callout: Line 12">
            <a:extLst>
              <a:ext uri="{FF2B5EF4-FFF2-40B4-BE49-F238E27FC236}">
                <a16:creationId xmlns:a16="http://schemas.microsoft.com/office/drawing/2014/main" id="{8DADED1B-ECCB-49A7-AF48-FE1BAA5ED5F4}"/>
              </a:ext>
            </a:extLst>
          </p:cNvPr>
          <p:cNvSpPr/>
          <p:nvPr/>
        </p:nvSpPr>
        <p:spPr>
          <a:xfrm>
            <a:off x="801925" y="2582007"/>
            <a:ext cx="2483540" cy="472611"/>
          </a:xfrm>
          <a:prstGeom prst="borderCallout1">
            <a:avLst>
              <a:gd name="adj1" fmla="val 49185"/>
              <a:gd name="adj2" fmla="val 100667"/>
              <a:gd name="adj3" fmla="val 64673"/>
              <a:gd name="adj4" fmla="val 135937"/>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Retail Trade (stores)</a:t>
            </a:r>
          </a:p>
        </p:txBody>
      </p:sp>
      <p:sp>
        <p:nvSpPr>
          <p:cNvPr id="14" name="Callout: Line 13">
            <a:extLst>
              <a:ext uri="{FF2B5EF4-FFF2-40B4-BE49-F238E27FC236}">
                <a16:creationId xmlns:a16="http://schemas.microsoft.com/office/drawing/2014/main" id="{2506DB8E-7A50-45CD-880E-496653EF5FE2}"/>
              </a:ext>
            </a:extLst>
          </p:cNvPr>
          <p:cNvSpPr/>
          <p:nvPr/>
        </p:nvSpPr>
        <p:spPr>
          <a:xfrm>
            <a:off x="820524" y="5753874"/>
            <a:ext cx="2895599" cy="472612"/>
          </a:xfrm>
          <a:prstGeom prst="borderCallout1">
            <a:avLst>
              <a:gd name="adj1" fmla="val 47011"/>
              <a:gd name="adj2" fmla="val 99915"/>
              <a:gd name="adj3" fmla="val -24457"/>
              <a:gd name="adj4" fmla="val 134833"/>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Construction workers</a:t>
            </a:r>
          </a:p>
        </p:txBody>
      </p:sp>
      <p:sp>
        <p:nvSpPr>
          <p:cNvPr id="15" name="TextBox 14">
            <a:extLst>
              <a:ext uri="{FF2B5EF4-FFF2-40B4-BE49-F238E27FC236}">
                <a16:creationId xmlns:a16="http://schemas.microsoft.com/office/drawing/2014/main" id="{9EB86CB4-9028-4003-803E-822AE69F6141}"/>
              </a:ext>
            </a:extLst>
          </p:cNvPr>
          <p:cNvSpPr txBox="1"/>
          <p:nvPr/>
        </p:nvSpPr>
        <p:spPr>
          <a:xfrm>
            <a:off x="1" y="317815"/>
            <a:ext cx="9144000" cy="954107"/>
          </a:xfrm>
          <a:prstGeom prst="rect">
            <a:avLst/>
          </a:prstGeom>
          <a:noFill/>
        </p:spPr>
        <p:txBody>
          <a:bodyPr wrap="square" rtlCol="0">
            <a:spAutoFit/>
          </a:bodyPr>
          <a:lstStyle/>
          <a:p>
            <a:pPr algn="ctr"/>
            <a:r>
              <a:rPr lang="en-US" sz="2800" dirty="0">
                <a:solidFill>
                  <a:schemeClr val="bg1"/>
                </a:solidFill>
              </a:rPr>
              <a:t>Breakdown of U.S. Bureau of Labor Statistics 4/3/2020 Unemployment Report Covering </a:t>
            </a:r>
            <a:r>
              <a:rPr lang="en-US" sz="2800" b="1" i="1" dirty="0">
                <a:solidFill>
                  <a:srgbClr val="FF0000"/>
                </a:solidFill>
              </a:rPr>
              <a:t>Up Until 3/14</a:t>
            </a:r>
          </a:p>
        </p:txBody>
      </p:sp>
    </p:spTree>
    <p:extLst>
      <p:ext uri="{BB962C8B-B14F-4D97-AF65-F5344CB8AC3E}">
        <p14:creationId xmlns:p14="http://schemas.microsoft.com/office/powerpoint/2010/main" val="7626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205CC3-75D2-4846-9135-95EEEA08BC3B}"/>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55A8AD3-7317-4D44-A592-A886EE2F5474}"/>
              </a:ext>
            </a:extLst>
          </p:cNvPr>
          <p:cNvGrpSpPr/>
          <p:nvPr/>
        </p:nvGrpSpPr>
        <p:grpSpPr>
          <a:xfrm>
            <a:off x="7033845" y="4445391"/>
            <a:ext cx="2513029" cy="2653974"/>
            <a:chOff x="6866021" y="4299283"/>
            <a:chExt cx="2789096" cy="2800082"/>
          </a:xfrm>
        </p:grpSpPr>
        <p:sp>
          <p:nvSpPr>
            <p:cNvPr id="16" name="Arrow: Pentagon 15">
              <a:extLst>
                <a:ext uri="{FF2B5EF4-FFF2-40B4-BE49-F238E27FC236}">
                  <a16:creationId xmlns:a16="http://schemas.microsoft.com/office/drawing/2014/main" id="{506166DF-266F-4851-8B87-F7793A61A0AA}"/>
                </a:ext>
              </a:extLst>
            </p:cNvPr>
            <p:cNvSpPr/>
            <p:nvPr/>
          </p:nvSpPr>
          <p:spPr>
            <a:xfrm rot="2506785">
              <a:off x="7332140" y="4665340"/>
              <a:ext cx="2322977" cy="2434025"/>
            </a:xfrm>
            <a:custGeom>
              <a:avLst/>
              <a:gdLst>
                <a:gd name="connsiteX0" fmla="*/ 0 w 3222984"/>
                <a:gd name="connsiteY0" fmla="*/ 0 h 3294133"/>
                <a:gd name="connsiteX1" fmla="*/ 1719688 w 3222984"/>
                <a:gd name="connsiteY1" fmla="*/ 0 h 3294133"/>
                <a:gd name="connsiteX2" fmla="*/ 3222984 w 3222984"/>
                <a:gd name="connsiteY2" fmla="*/ 1647067 h 3294133"/>
                <a:gd name="connsiteX3" fmla="*/ 1719688 w 3222984"/>
                <a:gd name="connsiteY3" fmla="*/ 3294133 h 3294133"/>
                <a:gd name="connsiteX4" fmla="*/ 0 w 3222984"/>
                <a:gd name="connsiteY4" fmla="*/ 3294133 h 3294133"/>
                <a:gd name="connsiteX5" fmla="*/ 0 w 3222984"/>
                <a:gd name="connsiteY5" fmla="*/ 0 h 3294133"/>
                <a:gd name="connsiteX0" fmla="*/ 0 w 3222984"/>
                <a:gd name="connsiteY0" fmla="*/ 0 h 3294133"/>
                <a:gd name="connsiteX1" fmla="*/ 1719688 w 3222984"/>
                <a:gd name="connsiteY1" fmla="*/ 0 h 3294133"/>
                <a:gd name="connsiteX2" fmla="*/ 3222984 w 3222984"/>
                <a:gd name="connsiteY2" fmla="*/ 1647067 h 3294133"/>
                <a:gd name="connsiteX3" fmla="*/ 1581584 w 3222984"/>
                <a:gd name="connsiteY3" fmla="*/ 3110971 h 3294133"/>
                <a:gd name="connsiteX4" fmla="*/ 0 w 3222984"/>
                <a:gd name="connsiteY4" fmla="*/ 3294133 h 3294133"/>
                <a:gd name="connsiteX5" fmla="*/ 0 w 3222984"/>
                <a:gd name="connsiteY5" fmla="*/ 0 h 3294133"/>
                <a:gd name="connsiteX0" fmla="*/ 15376 w 3238360"/>
                <a:gd name="connsiteY0" fmla="*/ 0 h 3110971"/>
                <a:gd name="connsiteX1" fmla="*/ 1735064 w 3238360"/>
                <a:gd name="connsiteY1" fmla="*/ 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3238360"/>
                <a:gd name="connsiteY0" fmla="*/ 0 h 3110971"/>
                <a:gd name="connsiteX1" fmla="*/ 1411358 w 3238360"/>
                <a:gd name="connsiteY1" fmla="*/ 23813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2958784"/>
                <a:gd name="connsiteY0" fmla="*/ 0 h 3110971"/>
                <a:gd name="connsiteX1" fmla="*/ 1411358 w 2958784"/>
                <a:gd name="connsiteY1" fmla="*/ 238130 h 3110971"/>
                <a:gd name="connsiteX2" fmla="*/ 2958784 w 2958784"/>
                <a:gd name="connsiteY2" fmla="*/ 1820220 h 3110971"/>
                <a:gd name="connsiteX3" fmla="*/ 1596960 w 2958784"/>
                <a:gd name="connsiteY3" fmla="*/ 3110971 h 3110971"/>
                <a:gd name="connsiteX4" fmla="*/ 0 w 2958784"/>
                <a:gd name="connsiteY4" fmla="*/ 2848042 h 3110971"/>
                <a:gd name="connsiteX5" fmla="*/ 15376 w 2958784"/>
                <a:gd name="connsiteY5" fmla="*/ 0 h 3110971"/>
                <a:gd name="connsiteX0" fmla="*/ 18988 w 2958784"/>
                <a:gd name="connsiteY0" fmla="*/ 0 h 2935376"/>
                <a:gd name="connsiteX1" fmla="*/ 1411358 w 2958784"/>
                <a:gd name="connsiteY1" fmla="*/ 62535 h 2935376"/>
                <a:gd name="connsiteX2" fmla="*/ 2958784 w 2958784"/>
                <a:gd name="connsiteY2" fmla="*/ 1644625 h 2935376"/>
                <a:gd name="connsiteX3" fmla="*/ 1596960 w 2958784"/>
                <a:gd name="connsiteY3" fmla="*/ 2935376 h 2935376"/>
                <a:gd name="connsiteX4" fmla="*/ 0 w 2958784"/>
                <a:gd name="connsiteY4" fmla="*/ 2672447 h 2935376"/>
                <a:gd name="connsiteX5" fmla="*/ 18988 w 2958784"/>
                <a:gd name="connsiteY5" fmla="*/ 0 h 2935376"/>
                <a:gd name="connsiteX0" fmla="*/ 18988 w 2951217"/>
                <a:gd name="connsiteY0" fmla="*/ 0 h 2935376"/>
                <a:gd name="connsiteX1" fmla="*/ 1411358 w 2951217"/>
                <a:gd name="connsiteY1" fmla="*/ 62535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935376"/>
                <a:gd name="connsiteX1" fmla="*/ 1316457 w 2951217"/>
                <a:gd name="connsiteY1" fmla="*/ 70351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893638"/>
                <a:gd name="connsiteX1" fmla="*/ 1316457 w 2951217"/>
                <a:gd name="connsiteY1" fmla="*/ 70351 h 2893638"/>
                <a:gd name="connsiteX2" fmla="*/ 2951217 w 2951217"/>
                <a:gd name="connsiteY2" fmla="*/ 1773568 h 2893638"/>
                <a:gd name="connsiteX3" fmla="*/ 1386947 w 2951217"/>
                <a:gd name="connsiteY3" fmla="*/ 2893638 h 2893638"/>
                <a:gd name="connsiteX4" fmla="*/ 0 w 2951217"/>
                <a:gd name="connsiteY4" fmla="*/ 2672447 h 2893638"/>
                <a:gd name="connsiteX5" fmla="*/ 18988 w 2951217"/>
                <a:gd name="connsiteY5" fmla="*/ 0 h 2893638"/>
                <a:gd name="connsiteX0" fmla="*/ 14823 w 2947052"/>
                <a:gd name="connsiteY0" fmla="*/ 0 h 2893638"/>
                <a:gd name="connsiteX1" fmla="*/ 1312292 w 2947052"/>
                <a:gd name="connsiteY1" fmla="*/ 70351 h 2893638"/>
                <a:gd name="connsiteX2" fmla="*/ 2947052 w 2947052"/>
                <a:gd name="connsiteY2" fmla="*/ 1773568 h 2893638"/>
                <a:gd name="connsiteX3" fmla="*/ 1382782 w 2947052"/>
                <a:gd name="connsiteY3" fmla="*/ 2893638 h 2893638"/>
                <a:gd name="connsiteX4" fmla="*/ 0 w 2947052"/>
                <a:gd name="connsiteY4" fmla="*/ 2422097 h 2893638"/>
                <a:gd name="connsiteX5" fmla="*/ 14823 w 2947052"/>
                <a:gd name="connsiteY5" fmla="*/ 0 h 2893638"/>
                <a:gd name="connsiteX0" fmla="*/ 33583 w 2947052"/>
                <a:gd name="connsiteY0" fmla="*/ 61169 h 2823287"/>
                <a:gd name="connsiteX1" fmla="*/ 1312292 w 2947052"/>
                <a:gd name="connsiteY1" fmla="*/ 0 h 2823287"/>
                <a:gd name="connsiteX2" fmla="*/ 2947052 w 2947052"/>
                <a:gd name="connsiteY2" fmla="*/ 1703217 h 2823287"/>
                <a:gd name="connsiteX3" fmla="*/ 1382782 w 2947052"/>
                <a:gd name="connsiteY3" fmla="*/ 2823287 h 2823287"/>
                <a:gd name="connsiteX4" fmla="*/ 0 w 2947052"/>
                <a:gd name="connsiteY4" fmla="*/ 2351746 h 2823287"/>
                <a:gd name="connsiteX5" fmla="*/ 33583 w 2947052"/>
                <a:gd name="connsiteY5" fmla="*/ 61169 h 2823287"/>
                <a:gd name="connsiteX0" fmla="*/ 33583 w 2947052"/>
                <a:gd name="connsiteY0" fmla="*/ 0 h 2762118"/>
                <a:gd name="connsiteX1" fmla="*/ 1132811 w 2947052"/>
                <a:gd name="connsiteY1" fmla="*/ 61798 h 2762118"/>
                <a:gd name="connsiteX2" fmla="*/ 2947052 w 2947052"/>
                <a:gd name="connsiteY2" fmla="*/ 1642048 h 2762118"/>
                <a:gd name="connsiteX3" fmla="*/ 1382782 w 2947052"/>
                <a:gd name="connsiteY3" fmla="*/ 2762118 h 2762118"/>
                <a:gd name="connsiteX4" fmla="*/ 0 w 2947052"/>
                <a:gd name="connsiteY4" fmla="*/ 2290577 h 2762118"/>
                <a:gd name="connsiteX5" fmla="*/ 33583 w 2947052"/>
                <a:gd name="connsiteY5" fmla="*/ 0 h 2762118"/>
                <a:gd name="connsiteX0" fmla="*/ 33583 w 2947052"/>
                <a:gd name="connsiteY0" fmla="*/ 0 h 2726489"/>
                <a:gd name="connsiteX1" fmla="*/ 1132811 w 2947052"/>
                <a:gd name="connsiteY1" fmla="*/ 61798 h 2726489"/>
                <a:gd name="connsiteX2" fmla="*/ 2947052 w 2947052"/>
                <a:gd name="connsiteY2" fmla="*/ 1642048 h 2726489"/>
                <a:gd name="connsiteX3" fmla="*/ 1314373 w 2947052"/>
                <a:gd name="connsiteY3" fmla="*/ 2726489 h 2726489"/>
                <a:gd name="connsiteX4" fmla="*/ 0 w 2947052"/>
                <a:gd name="connsiteY4" fmla="*/ 2290577 h 2726489"/>
                <a:gd name="connsiteX5" fmla="*/ 33583 w 2947052"/>
                <a:gd name="connsiteY5" fmla="*/ 0 h 2726489"/>
                <a:gd name="connsiteX0" fmla="*/ 874 w 2914343"/>
                <a:gd name="connsiteY0" fmla="*/ 0 h 2726489"/>
                <a:gd name="connsiteX1" fmla="*/ 1100102 w 2914343"/>
                <a:gd name="connsiteY1" fmla="*/ 61798 h 2726489"/>
                <a:gd name="connsiteX2" fmla="*/ 2914343 w 2914343"/>
                <a:gd name="connsiteY2" fmla="*/ 1642048 h 2726489"/>
                <a:gd name="connsiteX3" fmla="*/ 1281664 w 2914343"/>
                <a:gd name="connsiteY3" fmla="*/ 2726489 h 2726489"/>
                <a:gd name="connsiteX4" fmla="*/ 9952 w 2914343"/>
                <a:gd name="connsiteY4" fmla="*/ 2096350 h 2726489"/>
                <a:gd name="connsiteX5" fmla="*/ 874 w 2914343"/>
                <a:gd name="connsiteY5" fmla="*/ 0 h 2726489"/>
                <a:gd name="connsiteX0" fmla="*/ 874 w 2914343"/>
                <a:gd name="connsiteY0" fmla="*/ 0 h 2540816"/>
                <a:gd name="connsiteX1" fmla="*/ 1100102 w 2914343"/>
                <a:gd name="connsiteY1" fmla="*/ 61798 h 2540816"/>
                <a:gd name="connsiteX2" fmla="*/ 2914343 w 2914343"/>
                <a:gd name="connsiteY2" fmla="*/ 1642048 h 2540816"/>
                <a:gd name="connsiteX3" fmla="*/ 1522569 w 2914343"/>
                <a:gd name="connsiteY3" fmla="*/ 2540816 h 2540816"/>
                <a:gd name="connsiteX4" fmla="*/ 9952 w 2914343"/>
                <a:gd name="connsiteY4" fmla="*/ 2096350 h 2540816"/>
                <a:gd name="connsiteX5" fmla="*/ 874 w 2914343"/>
                <a:gd name="connsiteY5" fmla="*/ 0 h 2540816"/>
                <a:gd name="connsiteX0" fmla="*/ 66940 w 2904391"/>
                <a:gd name="connsiteY0" fmla="*/ 257367 h 2479018"/>
                <a:gd name="connsiteX1" fmla="*/ 1090150 w 2904391"/>
                <a:gd name="connsiteY1" fmla="*/ 0 h 2479018"/>
                <a:gd name="connsiteX2" fmla="*/ 2904391 w 2904391"/>
                <a:gd name="connsiteY2" fmla="*/ 1580250 h 2479018"/>
                <a:gd name="connsiteX3" fmla="*/ 1512617 w 2904391"/>
                <a:gd name="connsiteY3" fmla="*/ 2479018 h 2479018"/>
                <a:gd name="connsiteX4" fmla="*/ 0 w 2904391"/>
                <a:gd name="connsiteY4" fmla="*/ 2034552 h 2479018"/>
                <a:gd name="connsiteX5" fmla="*/ 66940 w 2904391"/>
                <a:gd name="connsiteY5" fmla="*/ 257367 h 2479018"/>
                <a:gd name="connsiteX0" fmla="*/ 66940 w 2904391"/>
                <a:gd name="connsiteY0" fmla="*/ 201244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66940 w 2904391"/>
                <a:gd name="connsiteY5" fmla="*/ 201244 h 2422895"/>
                <a:gd name="connsiteX0" fmla="*/ 205354 w 2904391"/>
                <a:gd name="connsiteY0" fmla="*/ 250786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205354 w 2904391"/>
                <a:gd name="connsiteY5" fmla="*/ 250786 h 2422895"/>
                <a:gd name="connsiteX0" fmla="*/ 205354 w 2904391"/>
                <a:gd name="connsiteY0" fmla="*/ 192219 h 2364328"/>
                <a:gd name="connsiteX1" fmla="*/ 1223785 w 2904391"/>
                <a:gd name="connsiteY1" fmla="*/ 0 h 2364328"/>
                <a:gd name="connsiteX2" fmla="*/ 2904391 w 2904391"/>
                <a:gd name="connsiteY2" fmla="*/ 1465560 h 2364328"/>
                <a:gd name="connsiteX3" fmla="*/ 1512617 w 2904391"/>
                <a:gd name="connsiteY3" fmla="*/ 2364328 h 2364328"/>
                <a:gd name="connsiteX4" fmla="*/ 0 w 2904391"/>
                <a:gd name="connsiteY4" fmla="*/ 1919862 h 2364328"/>
                <a:gd name="connsiteX5" fmla="*/ 205354 w 2904391"/>
                <a:gd name="connsiteY5" fmla="*/ 192219 h 2364328"/>
                <a:gd name="connsiteX0" fmla="*/ 205354 w 2904391"/>
                <a:gd name="connsiteY0" fmla="*/ 161478 h 2333587"/>
                <a:gd name="connsiteX1" fmla="*/ 1178914 w 2904391"/>
                <a:gd name="connsiteY1" fmla="*/ 0 h 2333587"/>
                <a:gd name="connsiteX2" fmla="*/ 2904391 w 2904391"/>
                <a:gd name="connsiteY2" fmla="*/ 1434819 h 2333587"/>
                <a:gd name="connsiteX3" fmla="*/ 1512617 w 2904391"/>
                <a:gd name="connsiteY3" fmla="*/ 2333587 h 2333587"/>
                <a:gd name="connsiteX4" fmla="*/ 0 w 2904391"/>
                <a:gd name="connsiteY4" fmla="*/ 1889121 h 2333587"/>
                <a:gd name="connsiteX5" fmla="*/ 205354 w 2904391"/>
                <a:gd name="connsiteY5" fmla="*/ 161478 h 233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91" h="2333587">
                  <a:moveTo>
                    <a:pt x="205354" y="161478"/>
                  </a:moveTo>
                  <a:lnTo>
                    <a:pt x="1178914" y="0"/>
                  </a:lnTo>
                  <a:lnTo>
                    <a:pt x="2904391" y="1434819"/>
                  </a:lnTo>
                  <a:lnTo>
                    <a:pt x="1512617" y="2333587"/>
                  </a:lnTo>
                  <a:lnTo>
                    <a:pt x="0" y="1889121"/>
                  </a:lnTo>
                  <a:cubicBezTo>
                    <a:pt x="5125" y="939774"/>
                    <a:pt x="200229" y="1110825"/>
                    <a:pt x="205354" y="161478"/>
                  </a:cubicBezTo>
                  <a:close/>
                </a:path>
              </a:pathLst>
            </a:cu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A8B3EA2-51F3-4C97-A7D2-E4EB15791AEC}"/>
                </a:ext>
              </a:extLst>
            </p:cNvPr>
            <p:cNvGrpSpPr/>
            <p:nvPr/>
          </p:nvGrpSpPr>
          <p:grpSpPr>
            <a:xfrm>
              <a:off x="6866021" y="4299283"/>
              <a:ext cx="2036090" cy="1759495"/>
              <a:chOff x="5922499" y="3249637"/>
              <a:chExt cx="2771335" cy="2700998"/>
            </a:xfrm>
          </p:grpSpPr>
          <p:sp>
            <p:nvSpPr>
              <p:cNvPr id="3" name="Speech Bubble: Oval 2">
                <a:extLst>
                  <a:ext uri="{FF2B5EF4-FFF2-40B4-BE49-F238E27FC236}">
                    <a16:creationId xmlns:a16="http://schemas.microsoft.com/office/drawing/2014/main" id="{05CCAA8A-1013-42D3-8547-C6A93667C045}"/>
                  </a:ext>
                </a:extLst>
              </p:cNvPr>
              <p:cNvSpPr/>
              <p:nvPr/>
            </p:nvSpPr>
            <p:spPr>
              <a:xfrm>
                <a:off x="5922499" y="3249637"/>
                <a:ext cx="2771335" cy="2700998"/>
              </a:xfrm>
              <a:prstGeom prst="wedgeEllipseCallout">
                <a:avLst>
                  <a:gd name="adj1" fmla="val 36048"/>
                  <a:gd name="adj2" fmla="val 67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33B65F6-EF84-4843-9930-E97DB85D17CF}"/>
                  </a:ext>
                </a:extLst>
              </p:cNvPr>
              <p:cNvGrpSpPr/>
              <p:nvPr/>
            </p:nvGrpSpPr>
            <p:grpSpPr>
              <a:xfrm>
                <a:off x="6998677" y="3787727"/>
                <a:ext cx="618978" cy="1744394"/>
                <a:chOff x="6914271" y="3854544"/>
                <a:chExt cx="618978" cy="1744394"/>
              </a:xfrm>
            </p:grpSpPr>
            <p:sp>
              <p:nvSpPr>
                <p:cNvPr id="4" name="Trapezoid 3">
                  <a:extLst>
                    <a:ext uri="{FF2B5EF4-FFF2-40B4-BE49-F238E27FC236}">
                      <a16:creationId xmlns:a16="http://schemas.microsoft.com/office/drawing/2014/main" id="{522F4246-76C8-485A-B5A8-FF58BCD6AFBF}"/>
                    </a:ext>
                  </a:extLst>
                </p:cNvPr>
                <p:cNvSpPr/>
                <p:nvPr/>
              </p:nvSpPr>
              <p:spPr>
                <a:xfrm rot="10800000">
                  <a:off x="6914271" y="3854544"/>
                  <a:ext cx="618978" cy="1280160"/>
                </a:xfrm>
                <a:prstGeom prst="trapezoid">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860D7D4-F9D4-452C-9D09-A4AA83A5386C}"/>
                    </a:ext>
                  </a:extLst>
                </p:cNvPr>
                <p:cNvSpPr/>
                <p:nvPr/>
              </p:nvSpPr>
              <p:spPr>
                <a:xfrm>
                  <a:off x="7076049" y="5275382"/>
                  <a:ext cx="337624" cy="323556"/>
                </a:xfrm>
                <a:prstGeom prst="ellipse">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8" name="Rectangle 17">
            <a:extLst>
              <a:ext uri="{FF2B5EF4-FFF2-40B4-BE49-F238E27FC236}">
                <a16:creationId xmlns:a16="http://schemas.microsoft.com/office/drawing/2014/main" id="{B4981E9F-08BB-4F08-9CFB-A06631D83993}"/>
              </a:ext>
            </a:extLst>
          </p:cNvPr>
          <p:cNvSpPr/>
          <p:nvPr/>
        </p:nvSpPr>
        <p:spPr>
          <a:xfrm>
            <a:off x="402874" y="255058"/>
            <a:ext cx="8499237" cy="4154984"/>
          </a:xfrm>
          <a:prstGeom prst="rect">
            <a:avLst/>
          </a:prstGeom>
        </p:spPr>
        <p:txBody>
          <a:bodyPr wrap="square">
            <a:spAutoFit/>
          </a:bodyPr>
          <a:lstStyle/>
          <a:p>
            <a:pPr lvl="0" defTabSz="342900">
              <a:defRPr/>
            </a:pPr>
            <a:r>
              <a:rPr lang="en-US" sz="4400" dirty="0">
                <a:solidFill>
                  <a:prstClr val="white"/>
                </a:solidFill>
              </a:rPr>
              <a:t>“My results do suggest that, </a:t>
            </a:r>
            <a:r>
              <a:rPr lang="en-US" sz="4400" dirty="0">
                <a:solidFill>
                  <a:srgbClr val="F2A672"/>
                </a:solidFill>
              </a:rPr>
              <a:t>in the absence of the panic</a:t>
            </a:r>
            <a:r>
              <a:rPr lang="en-US" sz="4400" dirty="0">
                <a:solidFill>
                  <a:prstClr val="white"/>
                </a:solidFill>
              </a:rPr>
              <a:t>, the declines in employment, consumption and output in the early stages of the Great Recession </a:t>
            </a:r>
            <a:r>
              <a:rPr lang="en-US" sz="4400" dirty="0">
                <a:solidFill>
                  <a:srgbClr val="F2A672"/>
                </a:solidFill>
              </a:rPr>
              <a:t>would have been significantly less severe</a:t>
            </a:r>
            <a:r>
              <a:rPr lang="en-US" sz="4400" dirty="0">
                <a:solidFill>
                  <a:prstClr val="white"/>
                </a:solidFill>
              </a:rPr>
              <a:t>.”</a:t>
            </a: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2">
            <a:extLst>
              <a:ext uri="{FF2B5EF4-FFF2-40B4-BE49-F238E27FC236}">
                <a16:creationId xmlns:a16="http://schemas.microsoft.com/office/drawing/2014/main" id="{C7BB40D4-3DEE-49DB-93F5-AC1AFA0B278A}"/>
              </a:ext>
            </a:extLst>
          </p:cNvPr>
          <p:cNvSpPr>
            <a:spLocks noChangeArrowheads="1"/>
          </p:cNvSpPr>
          <p:nvPr/>
        </p:nvSpPr>
        <p:spPr bwMode="auto">
          <a:xfrm>
            <a:off x="2785635" y="4918439"/>
            <a:ext cx="353580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lvl="0">
              <a:spcBef>
                <a:spcPct val="0"/>
              </a:spcBef>
              <a:buNone/>
              <a:defRPr/>
            </a:pPr>
            <a:r>
              <a:rPr lang="en-US" altLang="en-US" sz="4050" dirty="0">
                <a:solidFill>
                  <a:prstClr val="white"/>
                </a:solidFill>
                <a:latin typeface="Arial" charset="0"/>
              </a:rPr>
              <a:t>Ben Bernanke </a:t>
            </a: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571301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8D6B0F-0E83-4EDD-816D-2567C33A4733}"/>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7F16C57-D198-4AEF-AB2F-EA71B5ED54D5}"/>
              </a:ext>
            </a:extLst>
          </p:cNvPr>
          <p:cNvSpPr/>
          <p:nvPr/>
        </p:nvSpPr>
        <p:spPr>
          <a:xfrm>
            <a:off x="404812" y="366623"/>
            <a:ext cx="8334375" cy="6124754"/>
          </a:xfrm>
          <a:prstGeom prst="rect">
            <a:avLst/>
          </a:prstGeom>
        </p:spPr>
        <p:txBody>
          <a:bodyPr wrap="square">
            <a:spAutoFit/>
          </a:bodyPr>
          <a:lstStyle/>
          <a:p>
            <a:r>
              <a:rPr lang="en-US" sz="3600" dirty="0">
                <a:solidFill>
                  <a:schemeClr val="accent5">
                    <a:lumMod val="60000"/>
                    <a:lumOff val="40000"/>
                  </a:schemeClr>
                </a:solidFill>
              </a:rPr>
              <a:t>1.) Why do we believe the downturn will reverse course quickly? </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2.) What research and data are we seeing that causes our optimism?</a:t>
            </a:r>
          </a:p>
          <a:p>
            <a:endParaRPr lang="en-US" sz="800" dirty="0">
              <a:solidFill>
                <a:schemeClr val="bg1"/>
              </a:solidFill>
            </a:endParaRPr>
          </a:p>
          <a:p>
            <a:r>
              <a:rPr lang="en-US" sz="3600" dirty="0">
                <a:solidFill>
                  <a:schemeClr val="bg1"/>
                </a:solidFill>
              </a:rPr>
              <a:t>3.) What are the three activities each agent must embrace to survive this market?</a:t>
            </a:r>
          </a:p>
          <a:p>
            <a:endParaRPr lang="en-US" sz="800" dirty="0">
              <a:solidFill>
                <a:schemeClr val="bg1"/>
              </a:solidFill>
            </a:endParaRPr>
          </a:p>
          <a:p>
            <a:r>
              <a:rPr lang="en-US" sz="3600" dirty="0">
                <a:solidFill>
                  <a:schemeClr val="accent5">
                    <a:lumMod val="60000"/>
                    <a:lumOff val="40000"/>
                  </a:schemeClr>
                </a:solidFill>
              </a:rPr>
              <a:t>4.) How do we optimize the recruiting opportunities this chaos is delivering?</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5.) What leadership traits must you exhibit in times of turmoil?</a:t>
            </a:r>
          </a:p>
        </p:txBody>
      </p:sp>
    </p:spTree>
    <p:extLst>
      <p:ext uri="{BB962C8B-B14F-4D97-AF65-F5344CB8AC3E}">
        <p14:creationId xmlns:p14="http://schemas.microsoft.com/office/powerpoint/2010/main" val="2439830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dvice.jpg">
            <a:extLst>
              <a:ext uri="{FF2B5EF4-FFF2-40B4-BE49-F238E27FC236}">
                <a16:creationId xmlns:a16="http://schemas.microsoft.com/office/drawing/2014/main" id="{35AEC188-6D99-413A-8575-04A2AEF272F9}"/>
              </a:ext>
            </a:extLst>
          </p:cNvPr>
          <p:cNvPicPr>
            <a:picLocks noChangeAspect="1"/>
          </p:cNvPicPr>
          <p:nvPr/>
        </p:nvPicPr>
        <p:blipFill>
          <a:blip r:embed="rId2">
            <a:extLst>
              <a:ext uri="{28A0092B-C50C-407E-A947-70E740481C1C}">
                <a14:useLocalDpi xmlns:a14="http://schemas.microsoft.com/office/drawing/2010/main" val="0"/>
              </a:ext>
            </a:extLst>
          </a:blip>
          <a:srcRect l="5833" t="12921" r="6667" b="1678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3280F94C-DB09-4F8C-9A5F-951203F0B448}"/>
              </a:ext>
            </a:extLst>
          </p:cNvPr>
          <p:cNvSpPr txBox="1">
            <a:spLocks noChangeArrowheads="1"/>
          </p:cNvSpPr>
          <p:nvPr/>
        </p:nvSpPr>
        <p:spPr bwMode="auto">
          <a:xfrm>
            <a:off x="1676400" y="533400"/>
            <a:ext cx="3927475" cy="809625"/>
          </a:xfrm>
          <a:prstGeom prst="rect">
            <a:avLst/>
          </a:prstGeom>
          <a:noFill/>
          <a:ln w="9525">
            <a:noFill/>
            <a:miter lim="800000"/>
            <a:headEnd/>
            <a:tailEnd/>
          </a:ln>
        </p:spPr>
        <p:txBody>
          <a:bodyPr wrap="none" lIns="40005" tIns="20003" rIns="40005" bIns="20003">
            <a:spAutoFit/>
          </a:bodyPr>
          <a:lstStyle/>
          <a:p>
            <a:pPr eaLnBrk="1" hangingPunct="1">
              <a:defRPr/>
            </a:pPr>
            <a:r>
              <a:rPr lang="en-US" sz="5000" dirty="0">
                <a:latin typeface="Arial" charset="0"/>
                <a:cs typeface="Arial" charset="0"/>
              </a:rPr>
              <a:t>CONFUSION</a:t>
            </a:r>
          </a:p>
        </p:txBody>
      </p:sp>
    </p:spTree>
    <p:extLst>
      <p:ext uri="{BB962C8B-B14F-4D97-AF65-F5344CB8AC3E}">
        <p14:creationId xmlns:p14="http://schemas.microsoft.com/office/powerpoint/2010/main" val="15261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6CC166E6-DA0C-47C6-B517-56131B37481F}"/>
              </a:ext>
            </a:extLst>
          </p:cNvPr>
          <p:cNvSpPr txBox="1">
            <a:spLocks noChangeArrowheads="1"/>
          </p:cNvSpPr>
          <p:nvPr/>
        </p:nvSpPr>
        <p:spPr bwMode="auto">
          <a:xfrm>
            <a:off x="381000" y="152400"/>
            <a:ext cx="7907934" cy="769441"/>
          </a:xfrm>
          <a:prstGeom prst="rect">
            <a:avLst/>
          </a:prstGeom>
          <a:noFill/>
          <a:ln w="9525">
            <a:noFill/>
            <a:miter lim="800000"/>
            <a:headEnd/>
            <a:tailEnd/>
          </a:ln>
        </p:spPr>
        <p:txBody>
          <a:bodyPr wrap="none">
            <a:spAutoFit/>
          </a:bodyPr>
          <a:lstStyle/>
          <a:p>
            <a:pPr eaLnBrk="1" hangingPunct="1">
              <a:defRPr/>
            </a:pPr>
            <a:r>
              <a:rPr lang="en-US" sz="4400" dirty="0">
                <a:latin typeface="Arial" charset="0"/>
                <a:cs typeface="Arial" charset="0"/>
              </a:rPr>
              <a:t>Confusion Leads to Indecision </a:t>
            </a:r>
          </a:p>
        </p:txBody>
      </p:sp>
      <p:pic>
        <p:nvPicPr>
          <p:cNvPr id="13315" name="Picture 3" descr="iStock_000001018067Small.jpg">
            <a:extLst>
              <a:ext uri="{FF2B5EF4-FFF2-40B4-BE49-F238E27FC236}">
                <a16:creationId xmlns:a16="http://schemas.microsoft.com/office/drawing/2014/main" id="{0731132A-8B29-4A12-8FC4-7D041EC3A5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63600"/>
            <a:ext cx="8662988"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41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04C110-F67C-4E2D-8FE4-65455CF6AAB5}"/>
              </a:ext>
            </a:extLst>
          </p:cNvPr>
          <p:cNvSpPr txBox="1"/>
          <p:nvPr/>
        </p:nvSpPr>
        <p:spPr>
          <a:xfrm>
            <a:off x="1273995" y="1997839"/>
            <a:ext cx="7222733" cy="2862322"/>
          </a:xfrm>
          <a:prstGeom prst="rect">
            <a:avLst/>
          </a:prstGeom>
          <a:noFill/>
        </p:spPr>
        <p:txBody>
          <a:bodyPr wrap="square" rtlCol="0">
            <a:spAutoFit/>
          </a:bodyPr>
          <a:lstStyle/>
          <a:p>
            <a:r>
              <a:rPr lang="en-US" sz="5400" dirty="0"/>
              <a:t>1. Prospect for Leads</a:t>
            </a:r>
          </a:p>
          <a:p>
            <a:r>
              <a:rPr lang="en-US" sz="5400" dirty="0"/>
              <a:t>2. Nurture those Leads</a:t>
            </a:r>
          </a:p>
          <a:p>
            <a:r>
              <a:rPr lang="en-US" sz="5400" dirty="0"/>
              <a:t>3. Close those Leads</a:t>
            </a:r>
          </a:p>
          <a:p>
            <a:endParaRPr lang="en-US" dirty="0"/>
          </a:p>
        </p:txBody>
      </p:sp>
    </p:spTree>
    <p:extLst>
      <p:ext uri="{BB962C8B-B14F-4D97-AF65-F5344CB8AC3E}">
        <p14:creationId xmlns:p14="http://schemas.microsoft.com/office/powerpoint/2010/main" val="1783282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04C110-F67C-4E2D-8FE4-65455CF6AAB5}"/>
              </a:ext>
            </a:extLst>
          </p:cNvPr>
          <p:cNvSpPr txBox="1"/>
          <p:nvPr/>
        </p:nvSpPr>
        <p:spPr>
          <a:xfrm>
            <a:off x="1273995" y="1997839"/>
            <a:ext cx="7222733" cy="2862322"/>
          </a:xfrm>
          <a:prstGeom prst="rect">
            <a:avLst/>
          </a:prstGeom>
          <a:noFill/>
        </p:spPr>
        <p:txBody>
          <a:bodyPr wrap="square" rtlCol="0">
            <a:spAutoFit/>
          </a:bodyPr>
          <a:lstStyle/>
          <a:p>
            <a:r>
              <a:rPr lang="en-US" sz="5400" dirty="0"/>
              <a:t>1. Prospect for Leads</a:t>
            </a:r>
          </a:p>
          <a:p>
            <a:r>
              <a:rPr lang="en-US" sz="5400" dirty="0"/>
              <a:t>2. Nurture those Leads</a:t>
            </a:r>
          </a:p>
          <a:p>
            <a:r>
              <a:rPr lang="en-US" sz="5400" dirty="0">
                <a:solidFill>
                  <a:schemeClr val="bg1">
                    <a:lumMod val="85000"/>
                  </a:schemeClr>
                </a:solidFill>
              </a:rPr>
              <a:t>3. Close those Leads</a:t>
            </a:r>
          </a:p>
          <a:p>
            <a:endParaRPr lang="en-US" dirty="0"/>
          </a:p>
        </p:txBody>
      </p:sp>
    </p:spTree>
    <p:extLst>
      <p:ext uri="{BB962C8B-B14F-4D97-AF65-F5344CB8AC3E}">
        <p14:creationId xmlns:p14="http://schemas.microsoft.com/office/powerpoint/2010/main" val="2736032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569BDF-B63E-4755-A58B-715DC1E65352}"/>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B39DBA1-82B8-4524-BD57-1D5A790251C8}"/>
              </a:ext>
            </a:extLst>
          </p:cNvPr>
          <p:cNvSpPr/>
          <p:nvPr/>
        </p:nvSpPr>
        <p:spPr>
          <a:xfrm>
            <a:off x="501917" y="457426"/>
            <a:ext cx="8190019" cy="4647426"/>
          </a:xfrm>
          <a:prstGeom prst="rect">
            <a:avLst/>
          </a:prstGeom>
        </p:spPr>
        <p:txBody>
          <a:bodyPr wrap="square">
            <a:spAutoFit/>
          </a:bodyPr>
          <a:lstStyle/>
          <a:p>
            <a:r>
              <a:rPr lang="en-US" sz="4800" dirty="0">
                <a:solidFill>
                  <a:schemeClr val="bg1"/>
                </a:solidFill>
              </a:rPr>
              <a:t>“How can you differentiate yourself during a pandemic? </a:t>
            </a:r>
          </a:p>
          <a:p>
            <a:endParaRPr lang="en-US" sz="1000" dirty="0">
              <a:solidFill>
                <a:schemeClr val="bg1"/>
              </a:solidFill>
            </a:endParaRPr>
          </a:p>
          <a:p>
            <a:r>
              <a:rPr lang="en-US" sz="4800" dirty="0">
                <a:solidFill>
                  <a:schemeClr val="bg1"/>
                </a:solidFill>
              </a:rPr>
              <a:t>By creating educational content that keeps your clients and prospects informed during these dark times.” </a:t>
            </a:r>
          </a:p>
        </p:txBody>
      </p:sp>
      <p:sp>
        <p:nvSpPr>
          <p:cNvPr id="4" name="TextBox 3">
            <a:extLst>
              <a:ext uri="{FF2B5EF4-FFF2-40B4-BE49-F238E27FC236}">
                <a16:creationId xmlns:a16="http://schemas.microsoft.com/office/drawing/2014/main" id="{8958187A-4FD6-4A19-B8BA-C0ED0FAFA405}"/>
              </a:ext>
            </a:extLst>
          </p:cNvPr>
          <p:cNvSpPr txBox="1"/>
          <p:nvPr/>
        </p:nvSpPr>
        <p:spPr>
          <a:xfrm>
            <a:off x="3833536" y="5331731"/>
            <a:ext cx="2708114" cy="646331"/>
          </a:xfrm>
          <a:prstGeom prst="rect">
            <a:avLst/>
          </a:prstGeom>
          <a:noFill/>
        </p:spPr>
        <p:txBody>
          <a:bodyPr wrap="none" rtlCol="0">
            <a:spAutoFit/>
          </a:bodyPr>
          <a:lstStyle/>
          <a:p>
            <a:r>
              <a:rPr lang="en-US" sz="3600" dirty="0">
                <a:solidFill>
                  <a:schemeClr val="bg1"/>
                </a:solidFill>
              </a:rPr>
              <a:t>Housing Wire</a:t>
            </a:r>
          </a:p>
        </p:txBody>
      </p:sp>
      <p:grpSp>
        <p:nvGrpSpPr>
          <p:cNvPr id="6" name="Group 5">
            <a:extLst>
              <a:ext uri="{FF2B5EF4-FFF2-40B4-BE49-F238E27FC236}">
                <a16:creationId xmlns:a16="http://schemas.microsoft.com/office/drawing/2014/main" id="{ED63F6DC-543F-495D-B99A-75D64E8CBACA}"/>
              </a:ext>
            </a:extLst>
          </p:cNvPr>
          <p:cNvGrpSpPr/>
          <p:nvPr/>
        </p:nvGrpSpPr>
        <p:grpSpPr>
          <a:xfrm>
            <a:off x="7033845" y="4445391"/>
            <a:ext cx="2513029" cy="2653974"/>
            <a:chOff x="6866021" y="4299283"/>
            <a:chExt cx="2789096" cy="2800082"/>
          </a:xfrm>
        </p:grpSpPr>
        <p:sp>
          <p:nvSpPr>
            <p:cNvPr id="7" name="Arrow: Pentagon 15">
              <a:extLst>
                <a:ext uri="{FF2B5EF4-FFF2-40B4-BE49-F238E27FC236}">
                  <a16:creationId xmlns:a16="http://schemas.microsoft.com/office/drawing/2014/main" id="{E31DCE2A-3446-4064-B694-969DFEDF7889}"/>
                </a:ext>
              </a:extLst>
            </p:cNvPr>
            <p:cNvSpPr/>
            <p:nvPr/>
          </p:nvSpPr>
          <p:spPr>
            <a:xfrm rot="2506785">
              <a:off x="7332140" y="4665340"/>
              <a:ext cx="2322977" cy="2434025"/>
            </a:xfrm>
            <a:custGeom>
              <a:avLst/>
              <a:gdLst>
                <a:gd name="connsiteX0" fmla="*/ 0 w 3222984"/>
                <a:gd name="connsiteY0" fmla="*/ 0 h 3294133"/>
                <a:gd name="connsiteX1" fmla="*/ 1719688 w 3222984"/>
                <a:gd name="connsiteY1" fmla="*/ 0 h 3294133"/>
                <a:gd name="connsiteX2" fmla="*/ 3222984 w 3222984"/>
                <a:gd name="connsiteY2" fmla="*/ 1647067 h 3294133"/>
                <a:gd name="connsiteX3" fmla="*/ 1719688 w 3222984"/>
                <a:gd name="connsiteY3" fmla="*/ 3294133 h 3294133"/>
                <a:gd name="connsiteX4" fmla="*/ 0 w 3222984"/>
                <a:gd name="connsiteY4" fmla="*/ 3294133 h 3294133"/>
                <a:gd name="connsiteX5" fmla="*/ 0 w 3222984"/>
                <a:gd name="connsiteY5" fmla="*/ 0 h 3294133"/>
                <a:gd name="connsiteX0" fmla="*/ 0 w 3222984"/>
                <a:gd name="connsiteY0" fmla="*/ 0 h 3294133"/>
                <a:gd name="connsiteX1" fmla="*/ 1719688 w 3222984"/>
                <a:gd name="connsiteY1" fmla="*/ 0 h 3294133"/>
                <a:gd name="connsiteX2" fmla="*/ 3222984 w 3222984"/>
                <a:gd name="connsiteY2" fmla="*/ 1647067 h 3294133"/>
                <a:gd name="connsiteX3" fmla="*/ 1581584 w 3222984"/>
                <a:gd name="connsiteY3" fmla="*/ 3110971 h 3294133"/>
                <a:gd name="connsiteX4" fmla="*/ 0 w 3222984"/>
                <a:gd name="connsiteY4" fmla="*/ 3294133 h 3294133"/>
                <a:gd name="connsiteX5" fmla="*/ 0 w 3222984"/>
                <a:gd name="connsiteY5" fmla="*/ 0 h 3294133"/>
                <a:gd name="connsiteX0" fmla="*/ 15376 w 3238360"/>
                <a:gd name="connsiteY0" fmla="*/ 0 h 3110971"/>
                <a:gd name="connsiteX1" fmla="*/ 1735064 w 3238360"/>
                <a:gd name="connsiteY1" fmla="*/ 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3238360"/>
                <a:gd name="connsiteY0" fmla="*/ 0 h 3110971"/>
                <a:gd name="connsiteX1" fmla="*/ 1411358 w 3238360"/>
                <a:gd name="connsiteY1" fmla="*/ 23813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2958784"/>
                <a:gd name="connsiteY0" fmla="*/ 0 h 3110971"/>
                <a:gd name="connsiteX1" fmla="*/ 1411358 w 2958784"/>
                <a:gd name="connsiteY1" fmla="*/ 238130 h 3110971"/>
                <a:gd name="connsiteX2" fmla="*/ 2958784 w 2958784"/>
                <a:gd name="connsiteY2" fmla="*/ 1820220 h 3110971"/>
                <a:gd name="connsiteX3" fmla="*/ 1596960 w 2958784"/>
                <a:gd name="connsiteY3" fmla="*/ 3110971 h 3110971"/>
                <a:gd name="connsiteX4" fmla="*/ 0 w 2958784"/>
                <a:gd name="connsiteY4" fmla="*/ 2848042 h 3110971"/>
                <a:gd name="connsiteX5" fmla="*/ 15376 w 2958784"/>
                <a:gd name="connsiteY5" fmla="*/ 0 h 3110971"/>
                <a:gd name="connsiteX0" fmla="*/ 18988 w 2958784"/>
                <a:gd name="connsiteY0" fmla="*/ 0 h 2935376"/>
                <a:gd name="connsiteX1" fmla="*/ 1411358 w 2958784"/>
                <a:gd name="connsiteY1" fmla="*/ 62535 h 2935376"/>
                <a:gd name="connsiteX2" fmla="*/ 2958784 w 2958784"/>
                <a:gd name="connsiteY2" fmla="*/ 1644625 h 2935376"/>
                <a:gd name="connsiteX3" fmla="*/ 1596960 w 2958784"/>
                <a:gd name="connsiteY3" fmla="*/ 2935376 h 2935376"/>
                <a:gd name="connsiteX4" fmla="*/ 0 w 2958784"/>
                <a:gd name="connsiteY4" fmla="*/ 2672447 h 2935376"/>
                <a:gd name="connsiteX5" fmla="*/ 18988 w 2958784"/>
                <a:gd name="connsiteY5" fmla="*/ 0 h 2935376"/>
                <a:gd name="connsiteX0" fmla="*/ 18988 w 2951217"/>
                <a:gd name="connsiteY0" fmla="*/ 0 h 2935376"/>
                <a:gd name="connsiteX1" fmla="*/ 1411358 w 2951217"/>
                <a:gd name="connsiteY1" fmla="*/ 62535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935376"/>
                <a:gd name="connsiteX1" fmla="*/ 1316457 w 2951217"/>
                <a:gd name="connsiteY1" fmla="*/ 70351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893638"/>
                <a:gd name="connsiteX1" fmla="*/ 1316457 w 2951217"/>
                <a:gd name="connsiteY1" fmla="*/ 70351 h 2893638"/>
                <a:gd name="connsiteX2" fmla="*/ 2951217 w 2951217"/>
                <a:gd name="connsiteY2" fmla="*/ 1773568 h 2893638"/>
                <a:gd name="connsiteX3" fmla="*/ 1386947 w 2951217"/>
                <a:gd name="connsiteY3" fmla="*/ 2893638 h 2893638"/>
                <a:gd name="connsiteX4" fmla="*/ 0 w 2951217"/>
                <a:gd name="connsiteY4" fmla="*/ 2672447 h 2893638"/>
                <a:gd name="connsiteX5" fmla="*/ 18988 w 2951217"/>
                <a:gd name="connsiteY5" fmla="*/ 0 h 2893638"/>
                <a:gd name="connsiteX0" fmla="*/ 14823 w 2947052"/>
                <a:gd name="connsiteY0" fmla="*/ 0 h 2893638"/>
                <a:gd name="connsiteX1" fmla="*/ 1312292 w 2947052"/>
                <a:gd name="connsiteY1" fmla="*/ 70351 h 2893638"/>
                <a:gd name="connsiteX2" fmla="*/ 2947052 w 2947052"/>
                <a:gd name="connsiteY2" fmla="*/ 1773568 h 2893638"/>
                <a:gd name="connsiteX3" fmla="*/ 1382782 w 2947052"/>
                <a:gd name="connsiteY3" fmla="*/ 2893638 h 2893638"/>
                <a:gd name="connsiteX4" fmla="*/ 0 w 2947052"/>
                <a:gd name="connsiteY4" fmla="*/ 2422097 h 2893638"/>
                <a:gd name="connsiteX5" fmla="*/ 14823 w 2947052"/>
                <a:gd name="connsiteY5" fmla="*/ 0 h 2893638"/>
                <a:gd name="connsiteX0" fmla="*/ 33583 w 2947052"/>
                <a:gd name="connsiteY0" fmla="*/ 61169 h 2823287"/>
                <a:gd name="connsiteX1" fmla="*/ 1312292 w 2947052"/>
                <a:gd name="connsiteY1" fmla="*/ 0 h 2823287"/>
                <a:gd name="connsiteX2" fmla="*/ 2947052 w 2947052"/>
                <a:gd name="connsiteY2" fmla="*/ 1703217 h 2823287"/>
                <a:gd name="connsiteX3" fmla="*/ 1382782 w 2947052"/>
                <a:gd name="connsiteY3" fmla="*/ 2823287 h 2823287"/>
                <a:gd name="connsiteX4" fmla="*/ 0 w 2947052"/>
                <a:gd name="connsiteY4" fmla="*/ 2351746 h 2823287"/>
                <a:gd name="connsiteX5" fmla="*/ 33583 w 2947052"/>
                <a:gd name="connsiteY5" fmla="*/ 61169 h 2823287"/>
                <a:gd name="connsiteX0" fmla="*/ 33583 w 2947052"/>
                <a:gd name="connsiteY0" fmla="*/ 0 h 2762118"/>
                <a:gd name="connsiteX1" fmla="*/ 1132811 w 2947052"/>
                <a:gd name="connsiteY1" fmla="*/ 61798 h 2762118"/>
                <a:gd name="connsiteX2" fmla="*/ 2947052 w 2947052"/>
                <a:gd name="connsiteY2" fmla="*/ 1642048 h 2762118"/>
                <a:gd name="connsiteX3" fmla="*/ 1382782 w 2947052"/>
                <a:gd name="connsiteY3" fmla="*/ 2762118 h 2762118"/>
                <a:gd name="connsiteX4" fmla="*/ 0 w 2947052"/>
                <a:gd name="connsiteY4" fmla="*/ 2290577 h 2762118"/>
                <a:gd name="connsiteX5" fmla="*/ 33583 w 2947052"/>
                <a:gd name="connsiteY5" fmla="*/ 0 h 2762118"/>
                <a:gd name="connsiteX0" fmla="*/ 33583 w 2947052"/>
                <a:gd name="connsiteY0" fmla="*/ 0 h 2726489"/>
                <a:gd name="connsiteX1" fmla="*/ 1132811 w 2947052"/>
                <a:gd name="connsiteY1" fmla="*/ 61798 h 2726489"/>
                <a:gd name="connsiteX2" fmla="*/ 2947052 w 2947052"/>
                <a:gd name="connsiteY2" fmla="*/ 1642048 h 2726489"/>
                <a:gd name="connsiteX3" fmla="*/ 1314373 w 2947052"/>
                <a:gd name="connsiteY3" fmla="*/ 2726489 h 2726489"/>
                <a:gd name="connsiteX4" fmla="*/ 0 w 2947052"/>
                <a:gd name="connsiteY4" fmla="*/ 2290577 h 2726489"/>
                <a:gd name="connsiteX5" fmla="*/ 33583 w 2947052"/>
                <a:gd name="connsiteY5" fmla="*/ 0 h 2726489"/>
                <a:gd name="connsiteX0" fmla="*/ 874 w 2914343"/>
                <a:gd name="connsiteY0" fmla="*/ 0 h 2726489"/>
                <a:gd name="connsiteX1" fmla="*/ 1100102 w 2914343"/>
                <a:gd name="connsiteY1" fmla="*/ 61798 h 2726489"/>
                <a:gd name="connsiteX2" fmla="*/ 2914343 w 2914343"/>
                <a:gd name="connsiteY2" fmla="*/ 1642048 h 2726489"/>
                <a:gd name="connsiteX3" fmla="*/ 1281664 w 2914343"/>
                <a:gd name="connsiteY3" fmla="*/ 2726489 h 2726489"/>
                <a:gd name="connsiteX4" fmla="*/ 9952 w 2914343"/>
                <a:gd name="connsiteY4" fmla="*/ 2096350 h 2726489"/>
                <a:gd name="connsiteX5" fmla="*/ 874 w 2914343"/>
                <a:gd name="connsiteY5" fmla="*/ 0 h 2726489"/>
                <a:gd name="connsiteX0" fmla="*/ 874 w 2914343"/>
                <a:gd name="connsiteY0" fmla="*/ 0 h 2540816"/>
                <a:gd name="connsiteX1" fmla="*/ 1100102 w 2914343"/>
                <a:gd name="connsiteY1" fmla="*/ 61798 h 2540816"/>
                <a:gd name="connsiteX2" fmla="*/ 2914343 w 2914343"/>
                <a:gd name="connsiteY2" fmla="*/ 1642048 h 2540816"/>
                <a:gd name="connsiteX3" fmla="*/ 1522569 w 2914343"/>
                <a:gd name="connsiteY3" fmla="*/ 2540816 h 2540816"/>
                <a:gd name="connsiteX4" fmla="*/ 9952 w 2914343"/>
                <a:gd name="connsiteY4" fmla="*/ 2096350 h 2540816"/>
                <a:gd name="connsiteX5" fmla="*/ 874 w 2914343"/>
                <a:gd name="connsiteY5" fmla="*/ 0 h 2540816"/>
                <a:gd name="connsiteX0" fmla="*/ 66940 w 2904391"/>
                <a:gd name="connsiteY0" fmla="*/ 257367 h 2479018"/>
                <a:gd name="connsiteX1" fmla="*/ 1090150 w 2904391"/>
                <a:gd name="connsiteY1" fmla="*/ 0 h 2479018"/>
                <a:gd name="connsiteX2" fmla="*/ 2904391 w 2904391"/>
                <a:gd name="connsiteY2" fmla="*/ 1580250 h 2479018"/>
                <a:gd name="connsiteX3" fmla="*/ 1512617 w 2904391"/>
                <a:gd name="connsiteY3" fmla="*/ 2479018 h 2479018"/>
                <a:gd name="connsiteX4" fmla="*/ 0 w 2904391"/>
                <a:gd name="connsiteY4" fmla="*/ 2034552 h 2479018"/>
                <a:gd name="connsiteX5" fmla="*/ 66940 w 2904391"/>
                <a:gd name="connsiteY5" fmla="*/ 257367 h 2479018"/>
                <a:gd name="connsiteX0" fmla="*/ 66940 w 2904391"/>
                <a:gd name="connsiteY0" fmla="*/ 201244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66940 w 2904391"/>
                <a:gd name="connsiteY5" fmla="*/ 201244 h 2422895"/>
                <a:gd name="connsiteX0" fmla="*/ 205354 w 2904391"/>
                <a:gd name="connsiteY0" fmla="*/ 250786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205354 w 2904391"/>
                <a:gd name="connsiteY5" fmla="*/ 250786 h 2422895"/>
                <a:gd name="connsiteX0" fmla="*/ 205354 w 2904391"/>
                <a:gd name="connsiteY0" fmla="*/ 192219 h 2364328"/>
                <a:gd name="connsiteX1" fmla="*/ 1223785 w 2904391"/>
                <a:gd name="connsiteY1" fmla="*/ 0 h 2364328"/>
                <a:gd name="connsiteX2" fmla="*/ 2904391 w 2904391"/>
                <a:gd name="connsiteY2" fmla="*/ 1465560 h 2364328"/>
                <a:gd name="connsiteX3" fmla="*/ 1512617 w 2904391"/>
                <a:gd name="connsiteY3" fmla="*/ 2364328 h 2364328"/>
                <a:gd name="connsiteX4" fmla="*/ 0 w 2904391"/>
                <a:gd name="connsiteY4" fmla="*/ 1919862 h 2364328"/>
                <a:gd name="connsiteX5" fmla="*/ 205354 w 2904391"/>
                <a:gd name="connsiteY5" fmla="*/ 192219 h 2364328"/>
                <a:gd name="connsiteX0" fmla="*/ 205354 w 2904391"/>
                <a:gd name="connsiteY0" fmla="*/ 161478 h 2333587"/>
                <a:gd name="connsiteX1" fmla="*/ 1178914 w 2904391"/>
                <a:gd name="connsiteY1" fmla="*/ 0 h 2333587"/>
                <a:gd name="connsiteX2" fmla="*/ 2904391 w 2904391"/>
                <a:gd name="connsiteY2" fmla="*/ 1434819 h 2333587"/>
                <a:gd name="connsiteX3" fmla="*/ 1512617 w 2904391"/>
                <a:gd name="connsiteY3" fmla="*/ 2333587 h 2333587"/>
                <a:gd name="connsiteX4" fmla="*/ 0 w 2904391"/>
                <a:gd name="connsiteY4" fmla="*/ 1889121 h 2333587"/>
                <a:gd name="connsiteX5" fmla="*/ 205354 w 2904391"/>
                <a:gd name="connsiteY5" fmla="*/ 161478 h 233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91" h="2333587">
                  <a:moveTo>
                    <a:pt x="205354" y="161478"/>
                  </a:moveTo>
                  <a:lnTo>
                    <a:pt x="1178914" y="0"/>
                  </a:lnTo>
                  <a:lnTo>
                    <a:pt x="2904391" y="1434819"/>
                  </a:lnTo>
                  <a:lnTo>
                    <a:pt x="1512617" y="2333587"/>
                  </a:lnTo>
                  <a:lnTo>
                    <a:pt x="0" y="1889121"/>
                  </a:lnTo>
                  <a:cubicBezTo>
                    <a:pt x="5125" y="939774"/>
                    <a:pt x="200229" y="1110825"/>
                    <a:pt x="205354" y="161478"/>
                  </a:cubicBezTo>
                  <a:close/>
                </a:path>
              </a:pathLst>
            </a:cu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E1E6ECD-8B35-4B42-976C-BC249E1CC145}"/>
                </a:ext>
              </a:extLst>
            </p:cNvPr>
            <p:cNvGrpSpPr/>
            <p:nvPr/>
          </p:nvGrpSpPr>
          <p:grpSpPr>
            <a:xfrm>
              <a:off x="6866021" y="4299283"/>
              <a:ext cx="2036090" cy="1759495"/>
              <a:chOff x="5922499" y="3249637"/>
              <a:chExt cx="2771335" cy="2700998"/>
            </a:xfrm>
          </p:grpSpPr>
          <p:sp>
            <p:nvSpPr>
              <p:cNvPr id="9" name="Speech Bubble: Oval 8">
                <a:extLst>
                  <a:ext uri="{FF2B5EF4-FFF2-40B4-BE49-F238E27FC236}">
                    <a16:creationId xmlns:a16="http://schemas.microsoft.com/office/drawing/2014/main" id="{139EDF44-DB50-446A-B1A4-B0103DE4BA12}"/>
                  </a:ext>
                </a:extLst>
              </p:cNvPr>
              <p:cNvSpPr/>
              <p:nvPr/>
            </p:nvSpPr>
            <p:spPr>
              <a:xfrm>
                <a:off x="5922499" y="3249637"/>
                <a:ext cx="2771335" cy="2700998"/>
              </a:xfrm>
              <a:prstGeom prst="wedgeEllipseCallout">
                <a:avLst>
                  <a:gd name="adj1" fmla="val 36048"/>
                  <a:gd name="adj2" fmla="val 67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6DF9017-AC70-44A6-91E2-8726B90D22F8}"/>
                  </a:ext>
                </a:extLst>
              </p:cNvPr>
              <p:cNvGrpSpPr/>
              <p:nvPr/>
            </p:nvGrpSpPr>
            <p:grpSpPr>
              <a:xfrm>
                <a:off x="6998677" y="3787727"/>
                <a:ext cx="618978" cy="1744394"/>
                <a:chOff x="6914271" y="3854544"/>
                <a:chExt cx="618978" cy="1744394"/>
              </a:xfrm>
            </p:grpSpPr>
            <p:sp>
              <p:nvSpPr>
                <p:cNvPr id="11" name="Trapezoid 10">
                  <a:extLst>
                    <a:ext uri="{FF2B5EF4-FFF2-40B4-BE49-F238E27FC236}">
                      <a16:creationId xmlns:a16="http://schemas.microsoft.com/office/drawing/2014/main" id="{874D541E-EAEA-4D0D-BEB0-8AA6BDDDE075}"/>
                    </a:ext>
                  </a:extLst>
                </p:cNvPr>
                <p:cNvSpPr/>
                <p:nvPr/>
              </p:nvSpPr>
              <p:spPr>
                <a:xfrm rot="10800000">
                  <a:off x="6914271" y="3854544"/>
                  <a:ext cx="618978" cy="1280160"/>
                </a:xfrm>
                <a:prstGeom prst="trapezoid">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2DA8C48-FA34-4014-B3EF-451142C86768}"/>
                    </a:ext>
                  </a:extLst>
                </p:cNvPr>
                <p:cNvSpPr/>
                <p:nvPr/>
              </p:nvSpPr>
              <p:spPr>
                <a:xfrm>
                  <a:off x="7076049" y="5275382"/>
                  <a:ext cx="337624" cy="323556"/>
                </a:xfrm>
                <a:prstGeom prst="ellipse">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64561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9B94FB-1F49-4B33-8E15-D1DBE2498D43}"/>
              </a:ext>
            </a:extLst>
          </p:cNvPr>
          <p:cNvSpPr/>
          <p:nvPr/>
        </p:nvSpPr>
        <p:spPr>
          <a:xfrm>
            <a:off x="645540" y="2367171"/>
            <a:ext cx="7852919" cy="2123658"/>
          </a:xfrm>
          <a:prstGeom prst="rect">
            <a:avLst/>
          </a:prstGeom>
        </p:spPr>
        <p:txBody>
          <a:bodyPr wrap="none">
            <a:spAutoFit/>
          </a:bodyPr>
          <a:lstStyle/>
          <a:p>
            <a:pPr algn="ctr"/>
            <a:r>
              <a:rPr lang="en-US" sz="6600" dirty="0"/>
              <a:t>LIBOR’s COVID-19 Hub</a:t>
            </a:r>
          </a:p>
          <a:p>
            <a:pPr algn="ctr"/>
            <a:r>
              <a:rPr lang="en-US" sz="6600" dirty="0"/>
              <a:t>lirealtor.com/</a:t>
            </a:r>
            <a:r>
              <a:rPr lang="en-US" sz="6600" dirty="0" err="1"/>
              <a:t>covid</a:t>
            </a:r>
            <a:endParaRPr lang="en-US" sz="6600" dirty="0"/>
          </a:p>
        </p:txBody>
      </p:sp>
    </p:spTree>
    <p:extLst>
      <p:ext uri="{BB962C8B-B14F-4D97-AF65-F5344CB8AC3E}">
        <p14:creationId xmlns:p14="http://schemas.microsoft.com/office/powerpoint/2010/main" val="3315487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8D6B0F-0E83-4EDD-816D-2567C33A4733}"/>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7F16C57-D198-4AEF-AB2F-EA71B5ED54D5}"/>
              </a:ext>
            </a:extLst>
          </p:cNvPr>
          <p:cNvSpPr/>
          <p:nvPr/>
        </p:nvSpPr>
        <p:spPr>
          <a:xfrm>
            <a:off x="404812" y="366623"/>
            <a:ext cx="8334375" cy="6124754"/>
          </a:xfrm>
          <a:prstGeom prst="rect">
            <a:avLst/>
          </a:prstGeom>
        </p:spPr>
        <p:txBody>
          <a:bodyPr wrap="square">
            <a:spAutoFit/>
          </a:bodyPr>
          <a:lstStyle/>
          <a:p>
            <a:r>
              <a:rPr lang="en-US" sz="3600" dirty="0">
                <a:solidFill>
                  <a:schemeClr val="accent5">
                    <a:lumMod val="60000"/>
                    <a:lumOff val="40000"/>
                  </a:schemeClr>
                </a:solidFill>
              </a:rPr>
              <a:t>1.) Why do we believe the downturn will reverse course quickly? </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2.) What research and data are we seeing that causes our optimism?</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3.) What are the three activities each agent must embrace to survive this market?</a:t>
            </a:r>
          </a:p>
          <a:p>
            <a:endParaRPr lang="en-US" sz="800" dirty="0">
              <a:solidFill>
                <a:schemeClr val="bg1"/>
              </a:solidFill>
            </a:endParaRPr>
          </a:p>
          <a:p>
            <a:r>
              <a:rPr lang="en-US" sz="3600" dirty="0">
                <a:solidFill>
                  <a:schemeClr val="bg1"/>
                </a:solidFill>
              </a:rPr>
              <a:t>4.) How do we optimize the recruiting opportunities this chaos is delivering?</a:t>
            </a:r>
          </a:p>
          <a:p>
            <a:endParaRPr lang="en-US" sz="800" dirty="0">
              <a:solidFill>
                <a:schemeClr val="bg1"/>
              </a:solidFill>
            </a:endParaRPr>
          </a:p>
          <a:p>
            <a:r>
              <a:rPr lang="en-US" sz="3600" dirty="0">
                <a:solidFill>
                  <a:schemeClr val="accent5">
                    <a:lumMod val="60000"/>
                    <a:lumOff val="40000"/>
                  </a:schemeClr>
                </a:solidFill>
              </a:rPr>
              <a:t>5.) What leadership traits must you exhibit in times of turmoil?</a:t>
            </a:r>
          </a:p>
        </p:txBody>
      </p:sp>
    </p:spTree>
    <p:extLst>
      <p:ext uri="{BB962C8B-B14F-4D97-AF65-F5344CB8AC3E}">
        <p14:creationId xmlns:p14="http://schemas.microsoft.com/office/powerpoint/2010/main" val="3997664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46763-452C-4F02-A6E3-FB668A8A9C0E}"/>
              </a:ext>
            </a:extLst>
          </p:cNvPr>
          <p:cNvSpPr txBox="1"/>
          <p:nvPr/>
        </p:nvSpPr>
        <p:spPr>
          <a:xfrm>
            <a:off x="834647" y="2286000"/>
            <a:ext cx="7431843" cy="1600438"/>
          </a:xfrm>
          <a:prstGeom prst="rect">
            <a:avLst/>
          </a:prstGeom>
          <a:noFill/>
        </p:spPr>
        <p:txBody>
          <a:bodyPr wrap="none">
            <a:spAutoFit/>
          </a:bodyPr>
          <a:lstStyle/>
          <a:p>
            <a:pPr algn="ctr">
              <a:defRPr/>
            </a:pPr>
            <a:r>
              <a:rPr lang="en-US" sz="4000" dirty="0">
                <a:latin typeface="Arial" charset="0"/>
                <a:cs typeface="Arial" charset="0"/>
              </a:rPr>
              <a:t>I have never recruited an agent.</a:t>
            </a:r>
          </a:p>
          <a:p>
            <a:pPr algn="ctr">
              <a:defRPr/>
            </a:pPr>
            <a:endParaRPr lang="en-US" sz="1000" dirty="0">
              <a:latin typeface="Arial" charset="0"/>
              <a:cs typeface="Arial" charset="0"/>
            </a:endParaRPr>
          </a:p>
          <a:p>
            <a:pPr algn="ctr">
              <a:defRPr/>
            </a:pPr>
            <a:r>
              <a:rPr lang="en-US" sz="4800" dirty="0">
                <a:latin typeface="Arial" charset="0"/>
                <a:cs typeface="Arial" charset="0"/>
              </a:rPr>
              <a:t>You shouldn’t either.</a:t>
            </a:r>
          </a:p>
        </p:txBody>
      </p:sp>
    </p:spTree>
    <p:extLst>
      <p:ext uri="{BB962C8B-B14F-4D97-AF65-F5344CB8AC3E}">
        <p14:creationId xmlns:p14="http://schemas.microsoft.com/office/powerpoint/2010/main" val="378821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iStock_000004737890Small.jpg">
            <a:extLst>
              <a:ext uri="{FF2B5EF4-FFF2-40B4-BE49-F238E27FC236}">
                <a16:creationId xmlns:a16="http://schemas.microsoft.com/office/drawing/2014/main" id="{74901C25-273C-4BE6-9856-812857BDEBDA}"/>
              </a:ext>
            </a:extLst>
          </p:cNvPr>
          <p:cNvPicPr>
            <a:picLocks noChangeAspect="1"/>
          </p:cNvPicPr>
          <p:nvPr/>
        </p:nvPicPr>
        <p:blipFill>
          <a:blip r:embed="rId2">
            <a:extLst>
              <a:ext uri="{28A0092B-C50C-407E-A947-70E740481C1C}">
                <a14:useLocalDpi xmlns:a14="http://schemas.microsoft.com/office/drawing/2010/main" val="0"/>
              </a:ext>
            </a:extLst>
          </a:blip>
          <a:srcRect t="10001" r="85001" b="16667"/>
          <a:stretch>
            <a:fillRect/>
          </a:stretch>
        </p:blipFill>
        <p:spPr bwMode="auto">
          <a:xfrm>
            <a:off x="0" y="0"/>
            <a:ext cx="213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iStock_000004737890Small.jpg">
            <a:extLst>
              <a:ext uri="{FF2B5EF4-FFF2-40B4-BE49-F238E27FC236}">
                <a16:creationId xmlns:a16="http://schemas.microsoft.com/office/drawing/2014/main" id="{063A2DE9-B63F-4B6E-B98F-E43254D86B59}"/>
              </a:ext>
            </a:extLst>
          </p:cNvPr>
          <p:cNvPicPr>
            <a:picLocks noChangeAspect="1"/>
          </p:cNvPicPr>
          <p:nvPr/>
        </p:nvPicPr>
        <p:blipFill>
          <a:blip r:embed="rId2">
            <a:extLst>
              <a:ext uri="{28A0092B-C50C-407E-A947-70E740481C1C}">
                <a14:useLocalDpi xmlns:a14="http://schemas.microsoft.com/office/drawing/2010/main" val="0"/>
              </a:ext>
            </a:extLst>
          </a:blip>
          <a:srcRect t="221" r="18333" b="26445"/>
          <a:stretch>
            <a:fillRect/>
          </a:stretch>
        </p:blipFill>
        <p:spPr bwMode="auto">
          <a:xfrm>
            <a:off x="167640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8A012DA6-3029-429A-888E-76FD67C009E7}"/>
              </a:ext>
            </a:extLst>
          </p:cNvPr>
          <p:cNvSpPr/>
          <p:nvPr/>
        </p:nvSpPr>
        <p:spPr>
          <a:xfrm>
            <a:off x="228600" y="304800"/>
            <a:ext cx="7924800" cy="1016000"/>
          </a:xfrm>
          <a:prstGeom prst="rect">
            <a:avLst/>
          </a:prstGeom>
        </p:spPr>
        <p:txBody>
          <a:bodyPr>
            <a:spAutoFit/>
          </a:bodyPr>
          <a:lstStyle/>
          <a:p>
            <a:pPr fontAlgn="auto">
              <a:spcBef>
                <a:spcPts val="0"/>
              </a:spcBef>
              <a:spcAft>
                <a:spcPts val="0"/>
              </a:spcAft>
              <a:defRPr/>
            </a:pPr>
            <a:r>
              <a:rPr lang="en-US" sz="6000" dirty="0">
                <a:solidFill>
                  <a:schemeClr val="bg1"/>
                </a:solidFill>
                <a:latin typeface="+mn-lt"/>
                <a:cs typeface="+mn-cs"/>
              </a:rPr>
              <a:t>Rescue Them</a:t>
            </a:r>
          </a:p>
        </p:txBody>
      </p:sp>
    </p:spTree>
    <p:extLst>
      <p:ext uri="{BB962C8B-B14F-4D97-AF65-F5344CB8AC3E}">
        <p14:creationId xmlns:p14="http://schemas.microsoft.com/office/powerpoint/2010/main" val="1106796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8D6B0F-0E83-4EDD-816D-2567C33A4733}"/>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7F16C57-D198-4AEF-AB2F-EA71B5ED54D5}"/>
              </a:ext>
            </a:extLst>
          </p:cNvPr>
          <p:cNvSpPr/>
          <p:nvPr/>
        </p:nvSpPr>
        <p:spPr>
          <a:xfrm>
            <a:off x="404812" y="366623"/>
            <a:ext cx="8334375" cy="6124754"/>
          </a:xfrm>
          <a:prstGeom prst="rect">
            <a:avLst/>
          </a:prstGeom>
        </p:spPr>
        <p:txBody>
          <a:bodyPr wrap="square">
            <a:spAutoFit/>
          </a:bodyPr>
          <a:lstStyle/>
          <a:p>
            <a:r>
              <a:rPr lang="en-US" sz="3600" dirty="0">
                <a:solidFill>
                  <a:schemeClr val="accent5">
                    <a:lumMod val="60000"/>
                    <a:lumOff val="40000"/>
                  </a:schemeClr>
                </a:solidFill>
              </a:rPr>
              <a:t>1.) Why do we believe the downturn will reverse course quickly? </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2.) What research and data are we seeing that causes our optimism?</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3.) What are the three activities each agent must embrace to survive this market?</a:t>
            </a:r>
          </a:p>
          <a:p>
            <a:endParaRPr lang="en-US" sz="800" dirty="0">
              <a:solidFill>
                <a:schemeClr val="bg1"/>
              </a:solidFill>
            </a:endParaRPr>
          </a:p>
          <a:p>
            <a:r>
              <a:rPr lang="en-US" sz="3600" dirty="0">
                <a:solidFill>
                  <a:schemeClr val="accent5">
                    <a:lumMod val="60000"/>
                    <a:lumOff val="40000"/>
                  </a:schemeClr>
                </a:solidFill>
              </a:rPr>
              <a:t>4.) How do we optimize the recruiting opportunities this chaos is delivering?</a:t>
            </a:r>
          </a:p>
          <a:p>
            <a:endParaRPr lang="en-US" sz="800" dirty="0">
              <a:solidFill>
                <a:schemeClr val="bg1"/>
              </a:solidFill>
            </a:endParaRPr>
          </a:p>
          <a:p>
            <a:r>
              <a:rPr lang="en-US" sz="3600" dirty="0">
                <a:solidFill>
                  <a:schemeClr val="bg1"/>
                </a:solidFill>
              </a:rPr>
              <a:t>5.) What leadership traits must you exhibit in times of turmoil?</a:t>
            </a:r>
          </a:p>
        </p:txBody>
      </p:sp>
    </p:spTree>
    <p:extLst>
      <p:ext uri="{BB962C8B-B14F-4D97-AF65-F5344CB8AC3E}">
        <p14:creationId xmlns:p14="http://schemas.microsoft.com/office/powerpoint/2010/main" val="35074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C9CD17-45F5-4438-AEF5-0423889B9697}"/>
              </a:ext>
            </a:extLst>
          </p:cNvPr>
          <p:cNvSpPr/>
          <p:nvPr/>
        </p:nvSpPr>
        <p:spPr>
          <a:xfrm>
            <a:off x="571500" y="1371600"/>
            <a:ext cx="8001000" cy="3816429"/>
          </a:xfrm>
          <a:prstGeom prst="rect">
            <a:avLst/>
          </a:prstGeom>
        </p:spPr>
        <p:txBody>
          <a:bodyPr>
            <a:spAutoFit/>
          </a:bodyPr>
          <a:lstStyle/>
          <a:p>
            <a:pPr algn="ctr">
              <a:defRPr/>
            </a:pPr>
            <a:r>
              <a:rPr lang="en-US" sz="4000" dirty="0">
                <a:latin typeface="+mn-lt"/>
              </a:rPr>
              <a:t>“A leader must be the person people come to in times of crisis.</a:t>
            </a:r>
          </a:p>
          <a:p>
            <a:pPr algn="ctr">
              <a:defRPr/>
            </a:pPr>
            <a:r>
              <a:rPr lang="en-US" dirty="0">
                <a:latin typeface="+mn-lt"/>
              </a:rPr>
              <a:t> </a:t>
            </a:r>
          </a:p>
          <a:p>
            <a:pPr algn="ctr">
              <a:defRPr/>
            </a:pPr>
            <a:r>
              <a:rPr lang="en-US" sz="4800" dirty="0">
                <a:latin typeface="+mn-lt"/>
              </a:rPr>
              <a:t>When they get there, they must never see you hungry, cold</a:t>
            </a:r>
            <a:r>
              <a:rPr lang="en-US" sz="4800" dirty="0"/>
              <a:t>,</a:t>
            </a:r>
            <a:r>
              <a:rPr lang="en-US" sz="4800" dirty="0">
                <a:latin typeface="+mn-lt"/>
              </a:rPr>
              <a:t> afraid or tired.”</a:t>
            </a:r>
          </a:p>
        </p:txBody>
      </p:sp>
      <p:sp>
        <p:nvSpPr>
          <p:cNvPr id="4" name="Title 1">
            <a:extLst>
              <a:ext uri="{FF2B5EF4-FFF2-40B4-BE49-F238E27FC236}">
                <a16:creationId xmlns:a16="http://schemas.microsoft.com/office/drawing/2014/main" id="{B8F75DDF-C0B6-4560-9D80-B6FBF2121D7B}"/>
              </a:ext>
            </a:extLst>
          </p:cNvPr>
          <p:cNvSpPr txBox="1">
            <a:spLocks/>
          </p:cNvSpPr>
          <p:nvPr/>
        </p:nvSpPr>
        <p:spPr>
          <a:xfrm>
            <a:off x="304800" y="228600"/>
            <a:ext cx="8229600" cy="1143000"/>
          </a:xfrm>
          <a:prstGeom prst="rect">
            <a:avLst/>
          </a:prstGeom>
        </p:spPr>
        <p:txBody>
          <a:bodyPr>
            <a:normAutofit/>
          </a:bodyPr>
          <a:lstStyle/>
          <a:p>
            <a:pPr fontAlgn="auto">
              <a:spcAft>
                <a:spcPts val="0"/>
              </a:spcAft>
              <a:defRPr/>
            </a:pPr>
            <a:endParaRPr lang="en-US" sz="2000" dirty="0">
              <a:latin typeface="+mj-lt"/>
              <a:ea typeface="+mj-ea"/>
              <a:cs typeface="+mj-cs"/>
            </a:endParaRPr>
          </a:p>
        </p:txBody>
      </p:sp>
      <p:sp>
        <p:nvSpPr>
          <p:cNvPr id="3" name="Rectangle 2">
            <a:extLst>
              <a:ext uri="{FF2B5EF4-FFF2-40B4-BE49-F238E27FC236}">
                <a16:creationId xmlns:a16="http://schemas.microsoft.com/office/drawing/2014/main" id="{A5CF3C6B-2699-4D2D-845A-F2EA284B2E03}"/>
              </a:ext>
            </a:extLst>
          </p:cNvPr>
          <p:cNvSpPr/>
          <p:nvPr/>
        </p:nvSpPr>
        <p:spPr>
          <a:xfrm>
            <a:off x="6259882" y="5450946"/>
            <a:ext cx="1591718" cy="400110"/>
          </a:xfrm>
          <a:prstGeom prst="rect">
            <a:avLst/>
          </a:prstGeom>
        </p:spPr>
        <p:txBody>
          <a:bodyPr wrap="none">
            <a:spAutoFit/>
          </a:bodyPr>
          <a:lstStyle/>
          <a:p>
            <a:r>
              <a:rPr lang="en-US" sz="2000" dirty="0"/>
              <a:t>- Colin Powell</a:t>
            </a:r>
          </a:p>
        </p:txBody>
      </p:sp>
    </p:spTree>
    <p:extLst>
      <p:ext uri="{BB962C8B-B14F-4D97-AF65-F5344CB8AC3E}">
        <p14:creationId xmlns:p14="http://schemas.microsoft.com/office/powerpoint/2010/main" val="2847615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BEC12-EEE9-4784-91C6-77D05F903AE7}"/>
              </a:ext>
            </a:extLst>
          </p:cNvPr>
          <p:cNvSpPr txBox="1"/>
          <p:nvPr/>
        </p:nvSpPr>
        <p:spPr>
          <a:xfrm>
            <a:off x="723900" y="1690062"/>
            <a:ext cx="7696200" cy="3477875"/>
          </a:xfrm>
          <a:prstGeom prst="rect">
            <a:avLst/>
          </a:prstGeom>
          <a:noFill/>
        </p:spPr>
        <p:txBody>
          <a:bodyPr>
            <a:spAutoFit/>
          </a:bodyPr>
          <a:lstStyle/>
          <a:p>
            <a:pPr algn="ctr" eaLnBrk="1" fontAlgn="auto" hangingPunct="1">
              <a:spcBef>
                <a:spcPts val="0"/>
              </a:spcBef>
              <a:spcAft>
                <a:spcPts val="0"/>
              </a:spcAft>
              <a:defRPr/>
            </a:pPr>
            <a:r>
              <a:rPr lang="en-US" sz="6000" dirty="0">
                <a:latin typeface="+mn-lt"/>
                <a:cs typeface="+mn-cs"/>
              </a:rPr>
              <a:t>“The first responsibility </a:t>
            </a:r>
          </a:p>
          <a:p>
            <a:pPr algn="ctr" eaLnBrk="1" fontAlgn="auto" hangingPunct="1">
              <a:spcBef>
                <a:spcPts val="0"/>
              </a:spcBef>
              <a:spcAft>
                <a:spcPts val="0"/>
              </a:spcAft>
              <a:defRPr/>
            </a:pPr>
            <a:r>
              <a:rPr lang="en-US" sz="6000" dirty="0">
                <a:latin typeface="+mn-lt"/>
                <a:cs typeface="+mn-cs"/>
              </a:rPr>
              <a:t>of the leader is to </a:t>
            </a:r>
          </a:p>
          <a:p>
            <a:pPr algn="ctr" eaLnBrk="1" fontAlgn="auto" hangingPunct="1">
              <a:spcBef>
                <a:spcPts val="0"/>
              </a:spcBef>
              <a:spcAft>
                <a:spcPts val="0"/>
              </a:spcAft>
              <a:defRPr/>
            </a:pPr>
            <a:r>
              <a:rPr lang="en-US" sz="6000" dirty="0">
                <a:latin typeface="+mn-lt"/>
                <a:cs typeface="+mn-cs"/>
              </a:rPr>
              <a:t>define reality.”</a:t>
            </a:r>
          </a:p>
          <a:p>
            <a:pPr algn="ctr" eaLnBrk="1" fontAlgn="auto" hangingPunct="1">
              <a:spcBef>
                <a:spcPts val="0"/>
              </a:spcBef>
              <a:spcAft>
                <a:spcPts val="0"/>
              </a:spcAft>
              <a:defRPr/>
            </a:pPr>
            <a:endParaRPr lang="en-US" sz="2000" b="1" dirty="0">
              <a:latin typeface="+mn-lt"/>
              <a:cs typeface="+mn-cs"/>
            </a:endParaRPr>
          </a:p>
          <a:p>
            <a:pPr algn="r" eaLnBrk="1" fontAlgn="auto" hangingPunct="1">
              <a:spcBef>
                <a:spcPts val="0"/>
              </a:spcBef>
              <a:spcAft>
                <a:spcPts val="0"/>
              </a:spcAft>
              <a:defRPr/>
            </a:pPr>
            <a:r>
              <a:rPr lang="en-US" sz="2000" dirty="0">
                <a:latin typeface="+mn-lt"/>
                <a:cs typeface="+mn-cs"/>
              </a:rPr>
              <a:t>- Max Depree in his book, ‘Leadership is an Art’</a:t>
            </a:r>
          </a:p>
        </p:txBody>
      </p:sp>
    </p:spTree>
    <p:extLst>
      <p:ext uri="{BB962C8B-B14F-4D97-AF65-F5344CB8AC3E}">
        <p14:creationId xmlns:p14="http://schemas.microsoft.com/office/powerpoint/2010/main" val="355381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iStock_000009554710Small.jpg">
            <a:extLst>
              <a:ext uri="{FF2B5EF4-FFF2-40B4-BE49-F238E27FC236}">
                <a16:creationId xmlns:a16="http://schemas.microsoft.com/office/drawing/2014/main" id="{C7D97501-2112-43D0-8C9C-3632670123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108" y="2103633"/>
            <a:ext cx="6339155" cy="475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6765886F-E5A2-478B-96A0-AF5AD1AE3C8C}"/>
              </a:ext>
            </a:extLst>
          </p:cNvPr>
          <p:cNvSpPr/>
          <p:nvPr/>
        </p:nvSpPr>
        <p:spPr>
          <a:xfrm>
            <a:off x="0" y="304800"/>
            <a:ext cx="9144000" cy="1569660"/>
          </a:xfrm>
          <a:prstGeom prst="rect">
            <a:avLst/>
          </a:prstGeom>
        </p:spPr>
        <p:txBody>
          <a:bodyPr wrap="square">
            <a:spAutoFit/>
          </a:bodyPr>
          <a:lstStyle/>
          <a:p>
            <a:pPr algn="ctr" fontAlgn="auto">
              <a:spcBef>
                <a:spcPts val="0"/>
              </a:spcBef>
              <a:spcAft>
                <a:spcPts val="0"/>
              </a:spcAft>
              <a:defRPr/>
            </a:pPr>
            <a:r>
              <a:rPr lang="en-US" sz="4800" dirty="0">
                <a:latin typeface="+mn-lt"/>
                <a:cs typeface="+mn-cs"/>
              </a:rPr>
              <a:t>Make a 90 Day Commitment </a:t>
            </a:r>
          </a:p>
          <a:p>
            <a:pPr algn="ctr" fontAlgn="auto">
              <a:spcBef>
                <a:spcPts val="0"/>
              </a:spcBef>
              <a:spcAft>
                <a:spcPts val="0"/>
              </a:spcAft>
              <a:defRPr/>
            </a:pPr>
            <a:r>
              <a:rPr lang="en-US" sz="4800" dirty="0">
                <a:latin typeface="+mn-lt"/>
                <a:cs typeface="+mn-cs"/>
              </a:rPr>
              <a:t>…and then Set 30 Day Plans</a:t>
            </a:r>
          </a:p>
        </p:txBody>
      </p:sp>
    </p:spTree>
    <p:extLst>
      <p:ext uri="{BB962C8B-B14F-4D97-AF65-F5344CB8AC3E}">
        <p14:creationId xmlns:p14="http://schemas.microsoft.com/office/powerpoint/2010/main" val="40430047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2DE787-EB11-4A54-B582-42452226D47C}"/>
              </a:ext>
            </a:extLst>
          </p:cNvPr>
          <p:cNvSpPr/>
          <p:nvPr/>
        </p:nvSpPr>
        <p:spPr>
          <a:xfrm>
            <a:off x="0" y="0"/>
            <a:ext cx="9144000" cy="3733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0" name="Group 6">
            <a:extLst>
              <a:ext uri="{FF2B5EF4-FFF2-40B4-BE49-F238E27FC236}">
                <a16:creationId xmlns:a16="http://schemas.microsoft.com/office/drawing/2014/main" id="{E0689342-8233-4CDA-AEC8-8AF8C2EB8410}"/>
              </a:ext>
            </a:extLst>
          </p:cNvPr>
          <p:cNvGrpSpPr>
            <a:grpSpLocks/>
          </p:cNvGrpSpPr>
          <p:nvPr/>
        </p:nvGrpSpPr>
        <p:grpSpPr bwMode="auto">
          <a:xfrm>
            <a:off x="0" y="3733800"/>
            <a:ext cx="9144000" cy="3124200"/>
            <a:chOff x="2209800" y="3584575"/>
            <a:chExt cx="9144000" cy="3124200"/>
          </a:xfrm>
        </p:grpSpPr>
        <p:pic>
          <p:nvPicPr>
            <p:cNvPr id="12293" name="Picture 5" descr="http://blogs.westword.com/cafesociety/Guinness-Logo-Pint-1024.jpg">
              <a:extLst>
                <a:ext uri="{FF2B5EF4-FFF2-40B4-BE49-F238E27FC236}">
                  <a16:creationId xmlns:a16="http://schemas.microsoft.com/office/drawing/2014/main" id="{8777C5A1-0B1C-4495-95BE-ECE449848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466"/>
            <a:stretch>
              <a:fillRect/>
            </a:stretch>
          </p:blipFill>
          <p:spPr bwMode="auto">
            <a:xfrm>
              <a:off x="2209800" y="3584575"/>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5D8C86E-73E0-424F-8F94-923AEBF8BEF7}"/>
                </a:ext>
              </a:extLst>
            </p:cNvPr>
            <p:cNvSpPr/>
            <p:nvPr/>
          </p:nvSpPr>
          <p:spPr>
            <a:xfrm>
              <a:off x="4495800" y="3584575"/>
              <a:ext cx="4572000" cy="1368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9460" name="Rectangle 2">
            <a:extLst>
              <a:ext uri="{FF2B5EF4-FFF2-40B4-BE49-F238E27FC236}">
                <a16:creationId xmlns:a16="http://schemas.microsoft.com/office/drawing/2014/main" id="{901A4118-A33A-4D54-9116-54E14C790205}"/>
              </a:ext>
            </a:extLst>
          </p:cNvPr>
          <p:cNvSpPr>
            <a:spLocks noChangeArrowheads="1"/>
          </p:cNvSpPr>
          <p:nvPr/>
        </p:nvSpPr>
        <p:spPr bwMode="auto">
          <a:xfrm>
            <a:off x="609600" y="381000"/>
            <a:ext cx="8154256" cy="1570038"/>
          </a:xfrm>
          <a:prstGeom prst="rect">
            <a:avLst/>
          </a:prstGeom>
          <a:noFill/>
          <a:ln w="9525">
            <a:noFill/>
            <a:miter lim="800000"/>
            <a:headEnd/>
            <a:tailEnd/>
          </a:ln>
        </p:spPr>
        <p:txBody>
          <a:bodyPr wrap="square">
            <a:spAutoFit/>
          </a:bodyPr>
          <a:lstStyle/>
          <a:p>
            <a:pPr eaLnBrk="1" hangingPunct="1">
              <a:defRPr/>
            </a:pPr>
            <a:r>
              <a:rPr lang="en-US" sz="3200" dirty="0">
                <a:solidFill>
                  <a:schemeClr val="bg1"/>
                </a:solidFill>
                <a:latin typeface="+mn-lt"/>
                <a:cs typeface="Arial" charset="0"/>
              </a:rPr>
              <a:t>When Arthur Guinness decided in 1759 to open a brewery, he signed a lease for a four-acre site in downtown Dublin. The terms? </a:t>
            </a:r>
          </a:p>
        </p:txBody>
      </p:sp>
    </p:spTree>
    <p:extLst>
      <p:ext uri="{BB962C8B-B14F-4D97-AF65-F5344CB8AC3E}">
        <p14:creationId xmlns:p14="http://schemas.microsoft.com/office/powerpoint/2010/main" val="240524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2DE787-EB11-4A54-B582-42452226D47C}"/>
              </a:ext>
            </a:extLst>
          </p:cNvPr>
          <p:cNvSpPr/>
          <p:nvPr/>
        </p:nvSpPr>
        <p:spPr>
          <a:xfrm>
            <a:off x="0" y="0"/>
            <a:ext cx="9144000" cy="3733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0" name="Group 6">
            <a:extLst>
              <a:ext uri="{FF2B5EF4-FFF2-40B4-BE49-F238E27FC236}">
                <a16:creationId xmlns:a16="http://schemas.microsoft.com/office/drawing/2014/main" id="{E0689342-8233-4CDA-AEC8-8AF8C2EB8410}"/>
              </a:ext>
            </a:extLst>
          </p:cNvPr>
          <p:cNvGrpSpPr>
            <a:grpSpLocks/>
          </p:cNvGrpSpPr>
          <p:nvPr/>
        </p:nvGrpSpPr>
        <p:grpSpPr bwMode="auto">
          <a:xfrm>
            <a:off x="0" y="3733800"/>
            <a:ext cx="9144000" cy="3124200"/>
            <a:chOff x="2209800" y="3584575"/>
            <a:chExt cx="9144000" cy="3124200"/>
          </a:xfrm>
        </p:grpSpPr>
        <p:pic>
          <p:nvPicPr>
            <p:cNvPr id="12293" name="Picture 5" descr="http://blogs.westword.com/cafesociety/Guinness-Logo-Pint-1024.jpg">
              <a:extLst>
                <a:ext uri="{FF2B5EF4-FFF2-40B4-BE49-F238E27FC236}">
                  <a16:creationId xmlns:a16="http://schemas.microsoft.com/office/drawing/2014/main" id="{8777C5A1-0B1C-4495-95BE-ECE449848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466"/>
            <a:stretch>
              <a:fillRect/>
            </a:stretch>
          </p:blipFill>
          <p:spPr bwMode="auto">
            <a:xfrm>
              <a:off x="2209800" y="3584575"/>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5D8C86E-73E0-424F-8F94-923AEBF8BEF7}"/>
                </a:ext>
              </a:extLst>
            </p:cNvPr>
            <p:cNvSpPr/>
            <p:nvPr/>
          </p:nvSpPr>
          <p:spPr>
            <a:xfrm>
              <a:off x="4495800" y="3584575"/>
              <a:ext cx="4572000" cy="1368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9460" name="Rectangle 2">
            <a:extLst>
              <a:ext uri="{FF2B5EF4-FFF2-40B4-BE49-F238E27FC236}">
                <a16:creationId xmlns:a16="http://schemas.microsoft.com/office/drawing/2014/main" id="{901A4118-A33A-4D54-9116-54E14C790205}"/>
              </a:ext>
            </a:extLst>
          </p:cNvPr>
          <p:cNvSpPr>
            <a:spLocks noChangeArrowheads="1"/>
          </p:cNvSpPr>
          <p:nvPr/>
        </p:nvSpPr>
        <p:spPr bwMode="auto">
          <a:xfrm>
            <a:off x="609600" y="381000"/>
            <a:ext cx="8154256" cy="1570038"/>
          </a:xfrm>
          <a:prstGeom prst="rect">
            <a:avLst/>
          </a:prstGeom>
          <a:noFill/>
          <a:ln w="9525">
            <a:noFill/>
            <a:miter lim="800000"/>
            <a:headEnd/>
            <a:tailEnd/>
          </a:ln>
        </p:spPr>
        <p:txBody>
          <a:bodyPr wrap="square">
            <a:spAutoFit/>
          </a:bodyPr>
          <a:lstStyle/>
          <a:p>
            <a:pPr eaLnBrk="1" hangingPunct="1">
              <a:defRPr/>
            </a:pPr>
            <a:r>
              <a:rPr lang="en-US" sz="3200" dirty="0">
                <a:solidFill>
                  <a:schemeClr val="bg1"/>
                </a:solidFill>
                <a:latin typeface="+mn-lt"/>
                <a:cs typeface="Arial" charset="0"/>
              </a:rPr>
              <a:t>When Arthur Guinness decided in 1759 to open a brewery, he signed a lease for a four-acre site in downtown Dublin. The terms? </a:t>
            </a:r>
          </a:p>
        </p:txBody>
      </p:sp>
      <p:sp>
        <p:nvSpPr>
          <p:cNvPr id="6" name="Rectangle 5">
            <a:extLst>
              <a:ext uri="{FF2B5EF4-FFF2-40B4-BE49-F238E27FC236}">
                <a16:creationId xmlns:a16="http://schemas.microsoft.com/office/drawing/2014/main" id="{7A65D306-C1ED-4061-B810-C406EF418211}"/>
              </a:ext>
            </a:extLst>
          </p:cNvPr>
          <p:cNvSpPr>
            <a:spLocks noChangeArrowheads="1"/>
          </p:cNvSpPr>
          <p:nvPr/>
        </p:nvSpPr>
        <p:spPr bwMode="auto">
          <a:xfrm>
            <a:off x="609600" y="1905000"/>
            <a:ext cx="8305800" cy="1570038"/>
          </a:xfrm>
          <a:prstGeom prst="rect">
            <a:avLst/>
          </a:prstGeom>
          <a:noFill/>
          <a:ln w="9525">
            <a:noFill/>
            <a:miter lim="800000"/>
            <a:headEnd/>
            <a:tailEnd/>
          </a:ln>
        </p:spPr>
        <p:txBody>
          <a:bodyPr>
            <a:spAutoFit/>
          </a:bodyPr>
          <a:lstStyle/>
          <a:p>
            <a:pPr eaLnBrk="1" hangingPunct="1">
              <a:defRPr/>
            </a:pPr>
            <a:r>
              <a:rPr lang="en-US" sz="4800" dirty="0">
                <a:solidFill>
                  <a:schemeClr val="bg1"/>
                </a:solidFill>
                <a:latin typeface="+mn-lt"/>
                <a:cs typeface="Arial" charset="0"/>
              </a:rPr>
              <a:t>Forty-five pounds a year for </a:t>
            </a:r>
          </a:p>
          <a:p>
            <a:pPr eaLnBrk="1" hangingPunct="1">
              <a:defRPr/>
            </a:pPr>
            <a:r>
              <a:rPr lang="en-US" sz="4800" dirty="0">
                <a:solidFill>
                  <a:schemeClr val="bg1"/>
                </a:solidFill>
                <a:latin typeface="+mn-lt"/>
                <a:cs typeface="Arial" charset="0"/>
              </a:rPr>
              <a:t>nine thousand years.</a:t>
            </a:r>
          </a:p>
        </p:txBody>
      </p:sp>
    </p:spTree>
    <p:extLst>
      <p:ext uri="{BB962C8B-B14F-4D97-AF65-F5344CB8AC3E}">
        <p14:creationId xmlns:p14="http://schemas.microsoft.com/office/powerpoint/2010/main" val="2970676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075366-5C5B-4D6C-8A3C-FE1A5C85FFE0}"/>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45FB13-C973-4C6A-A5D0-B9B01A23D320}"/>
              </a:ext>
            </a:extLst>
          </p:cNvPr>
          <p:cNvSpPr/>
          <p:nvPr/>
        </p:nvSpPr>
        <p:spPr>
          <a:xfrm>
            <a:off x="0" y="6075066"/>
            <a:ext cx="9160872" cy="523220"/>
          </a:xfrm>
          <a:prstGeom prst="rect">
            <a:avLst/>
          </a:prstGeom>
        </p:spPr>
        <p:txBody>
          <a:bodyPr wrap="square">
            <a:spAutoFit/>
          </a:bodyPr>
          <a:lstStyle/>
          <a:p>
            <a:pPr algn="ctr"/>
            <a:r>
              <a:rPr lang="en-US" sz="2800" dirty="0">
                <a:solidFill>
                  <a:schemeClr val="bg1"/>
                </a:solidFill>
              </a:rPr>
              <a:t>https://www.youtube.com/watch?v=CJOBfyhMsek </a:t>
            </a:r>
          </a:p>
        </p:txBody>
      </p:sp>
      <p:sp>
        <p:nvSpPr>
          <p:cNvPr id="3" name="Rectangle 2">
            <a:extLst>
              <a:ext uri="{FF2B5EF4-FFF2-40B4-BE49-F238E27FC236}">
                <a16:creationId xmlns:a16="http://schemas.microsoft.com/office/drawing/2014/main" id="{DCFE628A-DD47-4CF4-8B8D-9F3BDCB4DA7D}"/>
              </a:ext>
            </a:extLst>
          </p:cNvPr>
          <p:cNvSpPr/>
          <p:nvPr/>
        </p:nvSpPr>
        <p:spPr>
          <a:xfrm>
            <a:off x="-16873" y="413602"/>
            <a:ext cx="9143999" cy="584775"/>
          </a:xfrm>
          <a:prstGeom prst="rect">
            <a:avLst/>
          </a:prstGeom>
        </p:spPr>
        <p:txBody>
          <a:bodyPr wrap="square">
            <a:spAutoFit/>
          </a:bodyPr>
          <a:lstStyle/>
          <a:p>
            <a:pPr algn="ctr"/>
            <a:r>
              <a:rPr lang="en-US" sz="3200" dirty="0">
                <a:solidFill>
                  <a:schemeClr val="bg1"/>
                </a:solidFill>
              </a:rPr>
              <a:t>A Message From Guinness: We Will Toast Again</a:t>
            </a:r>
          </a:p>
        </p:txBody>
      </p:sp>
      <p:pic>
        <p:nvPicPr>
          <p:cNvPr id="5" name="Picture 4" descr="A screenshot of a flat screen television&#10;&#10;Description automatically generated">
            <a:extLst>
              <a:ext uri="{FF2B5EF4-FFF2-40B4-BE49-F238E27FC236}">
                <a16:creationId xmlns:a16="http://schemas.microsoft.com/office/drawing/2014/main" id="{76F6E78F-155B-43EB-A4F5-3D1AC573A63A}"/>
              </a:ext>
            </a:extLst>
          </p:cNvPr>
          <p:cNvPicPr>
            <a:picLocks noChangeAspect="1"/>
          </p:cNvPicPr>
          <p:nvPr/>
        </p:nvPicPr>
        <p:blipFill rotWithShape="1">
          <a:blip r:embed="rId2">
            <a:extLst>
              <a:ext uri="{28A0092B-C50C-407E-A947-70E740481C1C}">
                <a14:useLocalDpi xmlns:a14="http://schemas.microsoft.com/office/drawing/2010/main" val="0"/>
              </a:ext>
            </a:extLst>
          </a:blip>
          <a:srcRect l="3932" t="20974" r="4494" b="17453"/>
          <a:stretch/>
        </p:blipFill>
        <p:spPr>
          <a:xfrm>
            <a:off x="1" y="1226832"/>
            <a:ext cx="9144000" cy="4611269"/>
          </a:xfrm>
          <a:prstGeom prst="rect">
            <a:avLst/>
          </a:prstGeom>
        </p:spPr>
      </p:pic>
    </p:spTree>
    <p:extLst>
      <p:ext uri="{BB962C8B-B14F-4D97-AF65-F5344CB8AC3E}">
        <p14:creationId xmlns:p14="http://schemas.microsoft.com/office/powerpoint/2010/main" val="4215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FD632F-67E4-4E7F-A324-599732D5EE67}"/>
              </a:ext>
            </a:extLst>
          </p:cNvPr>
          <p:cNvSpPr txBox="1"/>
          <p:nvPr/>
        </p:nvSpPr>
        <p:spPr>
          <a:xfrm>
            <a:off x="685800" y="731929"/>
            <a:ext cx="7772400" cy="4685898"/>
          </a:xfrm>
          <a:prstGeom prst="rect">
            <a:avLst/>
          </a:prstGeom>
          <a:noFill/>
        </p:spPr>
        <p:txBody>
          <a:bodyPr wrap="square" rtlCol="0">
            <a:spAutoFit/>
          </a:bodyPr>
          <a:lstStyle/>
          <a:p>
            <a:pPr algn="ctr"/>
            <a:r>
              <a:rPr lang="en-US" sz="4800" dirty="0"/>
              <a:t>“No one can take the ultimate weight of decision making off your shoulders. </a:t>
            </a:r>
          </a:p>
          <a:p>
            <a:pPr algn="ctr"/>
            <a:endParaRPr lang="en-US" sz="1050" dirty="0"/>
          </a:p>
          <a:p>
            <a:pPr algn="ctr"/>
            <a:r>
              <a:rPr lang="en-US" sz="4800" dirty="0"/>
              <a:t>But the more you know about how things really are, the lighter the burden will be.”</a:t>
            </a:r>
          </a:p>
        </p:txBody>
      </p:sp>
      <p:sp>
        <p:nvSpPr>
          <p:cNvPr id="3" name="TextBox 2">
            <a:extLst>
              <a:ext uri="{FF2B5EF4-FFF2-40B4-BE49-F238E27FC236}">
                <a16:creationId xmlns:a16="http://schemas.microsoft.com/office/drawing/2014/main" id="{CB6D1E44-39FF-483B-A850-AD37C23D074C}"/>
              </a:ext>
            </a:extLst>
          </p:cNvPr>
          <p:cNvSpPr txBox="1"/>
          <p:nvPr/>
        </p:nvSpPr>
        <p:spPr>
          <a:xfrm>
            <a:off x="6354566" y="5725961"/>
            <a:ext cx="2000869" cy="400110"/>
          </a:xfrm>
          <a:prstGeom prst="rect">
            <a:avLst/>
          </a:prstGeom>
          <a:noFill/>
        </p:spPr>
        <p:txBody>
          <a:bodyPr wrap="none" rtlCol="0">
            <a:spAutoFit/>
          </a:bodyPr>
          <a:lstStyle/>
          <a:p>
            <a:r>
              <a:rPr lang="en-US" sz="2000" dirty="0"/>
              <a:t>- John Burns’ Dad</a:t>
            </a:r>
          </a:p>
        </p:txBody>
      </p:sp>
    </p:spTree>
    <p:extLst>
      <p:ext uri="{BB962C8B-B14F-4D97-AF65-F5344CB8AC3E}">
        <p14:creationId xmlns:p14="http://schemas.microsoft.com/office/powerpoint/2010/main" val="347272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8D6B0F-0E83-4EDD-816D-2567C33A4733}"/>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7F16C57-D198-4AEF-AB2F-EA71B5ED54D5}"/>
              </a:ext>
            </a:extLst>
          </p:cNvPr>
          <p:cNvSpPr/>
          <p:nvPr/>
        </p:nvSpPr>
        <p:spPr>
          <a:xfrm>
            <a:off x="404812" y="366623"/>
            <a:ext cx="8334375" cy="6124754"/>
          </a:xfrm>
          <a:prstGeom prst="rect">
            <a:avLst/>
          </a:prstGeom>
        </p:spPr>
        <p:txBody>
          <a:bodyPr wrap="square">
            <a:spAutoFit/>
          </a:bodyPr>
          <a:lstStyle/>
          <a:p>
            <a:r>
              <a:rPr lang="en-US" sz="3600" dirty="0">
                <a:solidFill>
                  <a:schemeClr val="bg1"/>
                </a:solidFill>
              </a:rPr>
              <a:t>1.) Why do we believe the downturn will reverse course quickly? </a:t>
            </a:r>
          </a:p>
          <a:p>
            <a:endParaRPr lang="en-US" sz="800" dirty="0">
              <a:solidFill>
                <a:schemeClr val="bg1"/>
              </a:solidFill>
            </a:endParaRPr>
          </a:p>
          <a:p>
            <a:r>
              <a:rPr lang="en-US" sz="3600" dirty="0">
                <a:solidFill>
                  <a:schemeClr val="bg1"/>
                </a:solidFill>
              </a:rPr>
              <a:t>2.) What research and data are we seeing that causes our optimism?</a:t>
            </a:r>
          </a:p>
          <a:p>
            <a:endParaRPr lang="en-US" sz="800" dirty="0">
              <a:solidFill>
                <a:schemeClr val="bg1"/>
              </a:solidFill>
            </a:endParaRPr>
          </a:p>
          <a:p>
            <a:r>
              <a:rPr lang="en-US" sz="3600" dirty="0">
                <a:solidFill>
                  <a:schemeClr val="bg1"/>
                </a:solidFill>
              </a:rPr>
              <a:t>3.) What are the three activities each agent must embrace to survive this market?</a:t>
            </a:r>
          </a:p>
          <a:p>
            <a:endParaRPr lang="en-US" sz="800" dirty="0">
              <a:solidFill>
                <a:schemeClr val="bg1"/>
              </a:solidFill>
            </a:endParaRPr>
          </a:p>
          <a:p>
            <a:r>
              <a:rPr lang="en-US" sz="3600" dirty="0">
                <a:solidFill>
                  <a:schemeClr val="bg1"/>
                </a:solidFill>
              </a:rPr>
              <a:t>4.) How do we optimize the recruiting opportunities this chaos is delivering?</a:t>
            </a:r>
          </a:p>
          <a:p>
            <a:endParaRPr lang="en-US" sz="800" dirty="0">
              <a:solidFill>
                <a:schemeClr val="bg1"/>
              </a:solidFill>
            </a:endParaRPr>
          </a:p>
          <a:p>
            <a:r>
              <a:rPr lang="en-US" sz="3600" dirty="0">
                <a:solidFill>
                  <a:schemeClr val="bg1"/>
                </a:solidFill>
              </a:rPr>
              <a:t>5.) What leadership traits must you exhibit in times of turmoil?</a:t>
            </a:r>
          </a:p>
        </p:txBody>
      </p:sp>
    </p:spTree>
    <p:extLst>
      <p:ext uri="{BB962C8B-B14F-4D97-AF65-F5344CB8AC3E}">
        <p14:creationId xmlns:p14="http://schemas.microsoft.com/office/powerpoint/2010/main" val="10974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8D6B0F-0E83-4EDD-816D-2567C33A4733}"/>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7F16C57-D198-4AEF-AB2F-EA71B5ED54D5}"/>
              </a:ext>
            </a:extLst>
          </p:cNvPr>
          <p:cNvSpPr/>
          <p:nvPr/>
        </p:nvSpPr>
        <p:spPr>
          <a:xfrm>
            <a:off x="404812" y="366623"/>
            <a:ext cx="8334375" cy="6124754"/>
          </a:xfrm>
          <a:prstGeom prst="rect">
            <a:avLst/>
          </a:prstGeom>
        </p:spPr>
        <p:txBody>
          <a:bodyPr wrap="square">
            <a:spAutoFit/>
          </a:bodyPr>
          <a:lstStyle/>
          <a:p>
            <a:r>
              <a:rPr lang="en-US" sz="3600" dirty="0">
                <a:solidFill>
                  <a:schemeClr val="bg1"/>
                </a:solidFill>
              </a:rPr>
              <a:t>1.) Why do we believe the downturn will reverse course quickly? </a:t>
            </a:r>
          </a:p>
          <a:p>
            <a:endParaRPr lang="en-US" sz="800" dirty="0">
              <a:solidFill>
                <a:schemeClr val="bg1"/>
              </a:solidFill>
            </a:endParaRPr>
          </a:p>
          <a:p>
            <a:r>
              <a:rPr lang="en-US" sz="3600" dirty="0">
                <a:solidFill>
                  <a:schemeClr val="accent5">
                    <a:lumMod val="60000"/>
                    <a:lumOff val="40000"/>
                  </a:schemeClr>
                </a:solidFill>
              </a:rPr>
              <a:t>2.) What research and data are we seeing that causes our optimism?</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3.) What are the three activities each agent must embrace to survive this market?</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4.) How do we optimize the recruiting opportunities this chaos is delivering?</a:t>
            </a:r>
          </a:p>
          <a:p>
            <a:endParaRPr lang="en-US" sz="800" dirty="0">
              <a:solidFill>
                <a:schemeClr val="accent5">
                  <a:lumMod val="60000"/>
                  <a:lumOff val="40000"/>
                </a:schemeClr>
              </a:solidFill>
            </a:endParaRPr>
          </a:p>
          <a:p>
            <a:r>
              <a:rPr lang="en-US" sz="3600" dirty="0">
                <a:solidFill>
                  <a:schemeClr val="accent5">
                    <a:lumMod val="60000"/>
                    <a:lumOff val="40000"/>
                  </a:schemeClr>
                </a:solidFill>
              </a:rPr>
              <a:t>5.) What leadership traits must you exhibit in times of turmoil?</a:t>
            </a:r>
          </a:p>
        </p:txBody>
      </p:sp>
    </p:spTree>
    <p:extLst>
      <p:ext uri="{BB962C8B-B14F-4D97-AF65-F5344CB8AC3E}">
        <p14:creationId xmlns:p14="http://schemas.microsoft.com/office/powerpoint/2010/main" val="13443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322AAB-0D1B-4366-978D-CA4A738E0151}"/>
              </a:ext>
            </a:extLst>
          </p:cNvPr>
          <p:cNvSpPr/>
          <p:nvPr/>
        </p:nvSpPr>
        <p:spPr>
          <a:xfrm>
            <a:off x="-1"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6B4E3230-AE4A-4479-ADB2-2DE3FFB9CA25}"/>
              </a:ext>
            </a:extLst>
          </p:cNvPr>
          <p:cNvGraphicFramePr/>
          <p:nvPr>
            <p:extLst>
              <p:ext uri="{D42A27DB-BD31-4B8C-83A1-F6EECF244321}">
                <p14:modId xmlns:p14="http://schemas.microsoft.com/office/powerpoint/2010/main" val="2582820532"/>
              </p:ext>
            </p:extLst>
          </p:nvPr>
        </p:nvGraphicFramePr>
        <p:xfrm>
          <a:off x="421239" y="1294239"/>
          <a:ext cx="8383713" cy="49832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563221B-0D13-48C4-B6EC-51E23AFEC282}"/>
              </a:ext>
            </a:extLst>
          </p:cNvPr>
          <p:cNvSpPr txBox="1"/>
          <p:nvPr/>
        </p:nvSpPr>
        <p:spPr>
          <a:xfrm>
            <a:off x="3974496" y="6211039"/>
            <a:ext cx="1195007" cy="400110"/>
          </a:xfrm>
          <a:prstGeom prst="rect">
            <a:avLst/>
          </a:prstGeom>
          <a:noFill/>
        </p:spPr>
        <p:txBody>
          <a:bodyPr wrap="none" rtlCol="0">
            <a:spAutoFit/>
          </a:bodyPr>
          <a:lstStyle/>
          <a:p>
            <a:r>
              <a:rPr lang="en-US" sz="2000" dirty="0">
                <a:solidFill>
                  <a:schemeClr val="bg1"/>
                </a:solidFill>
              </a:rPr>
              <a:t>Quarter 2</a:t>
            </a:r>
          </a:p>
        </p:txBody>
      </p:sp>
      <p:sp>
        <p:nvSpPr>
          <p:cNvPr id="9" name="TextBox 8">
            <a:extLst>
              <a:ext uri="{FF2B5EF4-FFF2-40B4-BE49-F238E27FC236}">
                <a16:creationId xmlns:a16="http://schemas.microsoft.com/office/drawing/2014/main" id="{063050CD-B0AE-42B5-B9E9-A1A14AA99036}"/>
              </a:ext>
            </a:extLst>
          </p:cNvPr>
          <p:cNvSpPr txBox="1"/>
          <p:nvPr/>
        </p:nvSpPr>
        <p:spPr>
          <a:xfrm>
            <a:off x="1371290" y="6211039"/>
            <a:ext cx="1195007" cy="400110"/>
          </a:xfrm>
          <a:prstGeom prst="rect">
            <a:avLst/>
          </a:prstGeom>
          <a:noFill/>
        </p:spPr>
        <p:txBody>
          <a:bodyPr wrap="none" rtlCol="0">
            <a:spAutoFit/>
          </a:bodyPr>
          <a:lstStyle/>
          <a:p>
            <a:r>
              <a:rPr lang="en-US" sz="2000" dirty="0">
                <a:solidFill>
                  <a:schemeClr val="bg1"/>
                </a:solidFill>
              </a:rPr>
              <a:t>Quarter 1</a:t>
            </a:r>
          </a:p>
        </p:txBody>
      </p:sp>
      <p:sp>
        <p:nvSpPr>
          <p:cNvPr id="2" name="Rectangle 1">
            <a:extLst>
              <a:ext uri="{FF2B5EF4-FFF2-40B4-BE49-F238E27FC236}">
                <a16:creationId xmlns:a16="http://schemas.microsoft.com/office/drawing/2014/main" id="{3972BC80-5ACD-4901-A4F3-C351AD1F3A76}"/>
              </a:ext>
            </a:extLst>
          </p:cNvPr>
          <p:cNvSpPr/>
          <p:nvPr/>
        </p:nvSpPr>
        <p:spPr>
          <a:xfrm>
            <a:off x="850897" y="5620246"/>
            <a:ext cx="1503938" cy="523220"/>
          </a:xfrm>
          <a:prstGeom prst="rect">
            <a:avLst/>
          </a:prstGeom>
        </p:spPr>
        <p:txBody>
          <a:bodyPr wrap="none">
            <a:spAutoFit/>
          </a:bodyPr>
          <a:lstStyle/>
          <a:p>
            <a:r>
              <a:rPr lang="en-US" sz="1400" dirty="0">
                <a:solidFill>
                  <a:srgbClr val="222222"/>
                </a:solidFill>
              </a:rPr>
              <a:t>As of 4/1/2020</a:t>
            </a:r>
          </a:p>
          <a:p>
            <a:r>
              <a:rPr lang="en-US" sz="1400" dirty="0">
                <a:solidFill>
                  <a:srgbClr val="222222"/>
                </a:solidFill>
              </a:rPr>
              <a:t>Subject to Change</a:t>
            </a:r>
            <a:endParaRPr lang="en-US" sz="1400" dirty="0"/>
          </a:p>
        </p:txBody>
      </p:sp>
      <p:sp>
        <p:nvSpPr>
          <p:cNvPr id="11" name="TextBox 10">
            <a:extLst>
              <a:ext uri="{FF2B5EF4-FFF2-40B4-BE49-F238E27FC236}">
                <a16:creationId xmlns:a16="http://schemas.microsoft.com/office/drawing/2014/main" id="{C4204867-0F10-4C37-B4FF-62E7102869BE}"/>
              </a:ext>
            </a:extLst>
          </p:cNvPr>
          <p:cNvSpPr txBox="1"/>
          <p:nvPr/>
        </p:nvSpPr>
        <p:spPr>
          <a:xfrm>
            <a:off x="6297651" y="6211039"/>
            <a:ext cx="1195007" cy="400110"/>
          </a:xfrm>
          <a:prstGeom prst="rect">
            <a:avLst/>
          </a:prstGeom>
          <a:noFill/>
        </p:spPr>
        <p:txBody>
          <a:bodyPr wrap="none" rtlCol="0">
            <a:spAutoFit/>
          </a:bodyPr>
          <a:lstStyle/>
          <a:p>
            <a:r>
              <a:rPr lang="en-US" sz="2000" dirty="0">
                <a:solidFill>
                  <a:schemeClr val="bg1"/>
                </a:solidFill>
              </a:rPr>
              <a:t>Quarter 3</a:t>
            </a:r>
          </a:p>
        </p:txBody>
      </p:sp>
      <p:sp>
        <p:nvSpPr>
          <p:cNvPr id="14" name="TextBox 13">
            <a:extLst>
              <a:ext uri="{FF2B5EF4-FFF2-40B4-BE49-F238E27FC236}">
                <a16:creationId xmlns:a16="http://schemas.microsoft.com/office/drawing/2014/main" id="{E0C62BF3-1EE7-4AA1-929D-E0761AB7B96C}"/>
              </a:ext>
            </a:extLst>
          </p:cNvPr>
          <p:cNvSpPr txBox="1"/>
          <p:nvPr/>
        </p:nvSpPr>
        <p:spPr>
          <a:xfrm>
            <a:off x="-1" y="149448"/>
            <a:ext cx="9144000" cy="1077218"/>
          </a:xfrm>
          <a:prstGeom prst="rect">
            <a:avLst/>
          </a:prstGeom>
          <a:noFill/>
        </p:spPr>
        <p:txBody>
          <a:bodyPr wrap="square" rtlCol="0">
            <a:spAutoFit/>
          </a:bodyPr>
          <a:lstStyle/>
          <a:p>
            <a:pPr algn="ctr"/>
            <a:r>
              <a:rPr lang="en-US" sz="3200" dirty="0">
                <a:solidFill>
                  <a:schemeClr val="bg1"/>
                </a:solidFill>
              </a:rPr>
              <a:t>Major Financial Institutions are </a:t>
            </a:r>
          </a:p>
          <a:p>
            <a:pPr algn="ctr"/>
            <a:r>
              <a:rPr lang="en-US" sz="3200" dirty="0">
                <a:solidFill>
                  <a:schemeClr val="bg1"/>
                </a:solidFill>
              </a:rPr>
              <a:t>Calling for a </a:t>
            </a:r>
            <a:r>
              <a:rPr lang="en-US" sz="3200" b="1" dirty="0">
                <a:solidFill>
                  <a:srgbClr val="92D050"/>
                </a:solidFill>
              </a:rPr>
              <a:t>‘V’ </a:t>
            </a:r>
            <a:r>
              <a:rPr lang="en-US" sz="3200" dirty="0">
                <a:solidFill>
                  <a:schemeClr val="bg1"/>
                </a:solidFill>
              </a:rPr>
              <a:t>Type Recovery</a:t>
            </a:r>
            <a:endParaRPr lang="en-US" sz="3600" dirty="0">
              <a:solidFill>
                <a:schemeClr val="bg1"/>
              </a:solidFill>
            </a:endParaRPr>
          </a:p>
        </p:txBody>
      </p:sp>
      <p:sp>
        <p:nvSpPr>
          <p:cNvPr id="15" name="Rectangle 14">
            <a:extLst>
              <a:ext uri="{FF2B5EF4-FFF2-40B4-BE49-F238E27FC236}">
                <a16:creationId xmlns:a16="http://schemas.microsoft.com/office/drawing/2014/main" id="{48B35B23-CE31-4C82-B30E-0023DB777214}"/>
              </a:ext>
            </a:extLst>
          </p:cNvPr>
          <p:cNvSpPr/>
          <p:nvPr/>
        </p:nvSpPr>
        <p:spPr>
          <a:xfrm>
            <a:off x="5471676" y="5097247"/>
            <a:ext cx="2846959" cy="830997"/>
          </a:xfrm>
          <a:prstGeom prst="rect">
            <a:avLst/>
          </a:prstGeom>
        </p:spPr>
        <p:txBody>
          <a:bodyPr wrap="square">
            <a:spAutoFit/>
          </a:bodyPr>
          <a:lstStyle/>
          <a:p>
            <a:r>
              <a:rPr lang="en-US" sz="4800" dirty="0">
                <a:solidFill>
                  <a:schemeClr val="bg1">
                    <a:lumMod val="50000"/>
                  </a:schemeClr>
                </a:solidFill>
              </a:rPr>
              <a:t>2020 GDP</a:t>
            </a:r>
            <a:endParaRPr lang="en-US" sz="1100" dirty="0">
              <a:solidFill>
                <a:schemeClr val="bg1">
                  <a:lumMod val="50000"/>
                </a:schemeClr>
              </a:solidFill>
            </a:endParaRPr>
          </a:p>
        </p:txBody>
      </p:sp>
      <p:sp>
        <p:nvSpPr>
          <p:cNvPr id="6" name="TextBox 5">
            <a:extLst>
              <a:ext uri="{FF2B5EF4-FFF2-40B4-BE49-F238E27FC236}">
                <a16:creationId xmlns:a16="http://schemas.microsoft.com/office/drawing/2014/main" id="{C91E9B92-6A5F-4B8F-8D45-53001781AA84}"/>
              </a:ext>
            </a:extLst>
          </p:cNvPr>
          <p:cNvSpPr txBox="1"/>
          <p:nvPr/>
        </p:nvSpPr>
        <p:spPr>
          <a:xfrm>
            <a:off x="878976" y="3231876"/>
            <a:ext cx="1687321" cy="369332"/>
          </a:xfrm>
          <a:prstGeom prst="rect">
            <a:avLst/>
          </a:prstGeom>
          <a:noFill/>
        </p:spPr>
        <p:txBody>
          <a:bodyPr wrap="none" rtlCol="0">
            <a:spAutoFit/>
          </a:bodyPr>
          <a:lstStyle/>
          <a:p>
            <a:r>
              <a:rPr lang="en-US" dirty="0"/>
              <a:t>0% GDP Growth</a:t>
            </a:r>
          </a:p>
        </p:txBody>
      </p:sp>
      <p:sp>
        <p:nvSpPr>
          <p:cNvPr id="4" name="Frame 3">
            <a:extLst>
              <a:ext uri="{FF2B5EF4-FFF2-40B4-BE49-F238E27FC236}">
                <a16:creationId xmlns:a16="http://schemas.microsoft.com/office/drawing/2014/main" id="{5B4E8429-6A6E-4346-BE28-0C29F100F850}"/>
              </a:ext>
            </a:extLst>
          </p:cNvPr>
          <p:cNvSpPr/>
          <p:nvPr/>
        </p:nvSpPr>
        <p:spPr>
          <a:xfrm>
            <a:off x="-1" y="0"/>
            <a:ext cx="9144001" cy="6858000"/>
          </a:xfrm>
          <a:prstGeom prst="frame">
            <a:avLst>
              <a:gd name="adj1" fmla="val 81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6806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08193-D450-4545-ACBC-D95C52B473B5}"/>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03FECE7-3268-4FD3-BF7C-9767A0C5B69A}"/>
              </a:ext>
            </a:extLst>
          </p:cNvPr>
          <p:cNvSpPr/>
          <p:nvPr/>
        </p:nvSpPr>
        <p:spPr>
          <a:xfrm>
            <a:off x="368354" y="376902"/>
            <a:ext cx="8131996" cy="646331"/>
          </a:xfrm>
          <a:prstGeom prst="rect">
            <a:avLst/>
          </a:prstGeom>
        </p:spPr>
        <p:txBody>
          <a:bodyPr wrap="square">
            <a:spAutoFit/>
          </a:bodyPr>
          <a:lstStyle/>
          <a:p>
            <a:endParaRPr lang="en-US" sz="3600" dirty="0">
              <a:solidFill>
                <a:schemeClr val="bg1"/>
              </a:solidFill>
            </a:endParaRPr>
          </a:p>
        </p:txBody>
      </p:sp>
      <p:sp>
        <p:nvSpPr>
          <p:cNvPr id="3" name="Rectangle 2">
            <a:extLst>
              <a:ext uri="{FF2B5EF4-FFF2-40B4-BE49-F238E27FC236}">
                <a16:creationId xmlns:a16="http://schemas.microsoft.com/office/drawing/2014/main" id="{A3DB3E84-E6B4-49CE-8C26-FECF4AD998B9}"/>
              </a:ext>
            </a:extLst>
          </p:cNvPr>
          <p:cNvSpPr/>
          <p:nvPr/>
        </p:nvSpPr>
        <p:spPr>
          <a:xfrm>
            <a:off x="1784823" y="5155371"/>
            <a:ext cx="4839273" cy="646331"/>
          </a:xfrm>
          <a:prstGeom prst="rect">
            <a:avLst/>
          </a:prstGeom>
        </p:spPr>
        <p:txBody>
          <a:bodyPr wrap="none">
            <a:spAutoFit/>
          </a:bodyPr>
          <a:lstStyle/>
          <a:p>
            <a:r>
              <a:rPr lang="en-US" sz="3600" dirty="0">
                <a:solidFill>
                  <a:schemeClr val="bg1"/>
                </a:solidFill>
              </a:rPr>
              <a:t>Harvard Business Review</a:t>
            </a:r>
          </a:p>
        </p:txBody>
      </p:sp>
      <p:grpSp>
        <p:nvGrpSpPr>
          <p:cNvPr id="7" name="Group 6">
            <a:extLst>
              <a:ext uri="{FF2B5EF4-FFF2-40B4-BE49-F238E27FC236}">
                <a16:creationId xmlns:a16="http://schemas.microsoft.com/office/drawing/2014/main" id="{1E15D29B-0854-4CA6-AC91-00673392895F}"/>
              </a:ext>
            </a:extLst>
          </p:cNvPr>
          <p:cNvGrpSpPr/>
          <p:nvPr/>
        </p:nvGrpSpPr>
        <p:grpSpPr>
          <a:xfrm>
            <a:off x="7033845" y="4445391"/>
            <a:ext cx="1834556" cy="1667685"/>
            <a:chOff x="5922499" y="3249637"/>
            <a:chExt cx="2771335" cy="2700998"/>
          </a:xfrm>
          <a:solidFill>
            <a:schemeClr val="tx1"/>
          </a:solidFill>
        </p:grpSpPr>
        <p:sp>
          <p:nvSpPr>
            <p:cNvPr id="8" name="Speech Bubble: Oval 7">
              <a:extLst>
                <a:ext uri="{FF2B5EF4-FFF2-40B4-BE49-F238E27FC236}">
                  <a16:creationId xmlns:a16="http://schemas.microsoft.com/office/drawing/2014/main" id="{7EC34E28-5A78-46AF-9EC7-44324E2B00F8}"/>
                </a:ext>
              </a:extLst>
            </p:cNvPr>
            <p:cNvSpPr/>
            <p:nvPr/>
          </p:nvSpPr>
          <p:spPr>
            <a:xfrm>
              <a:off x="5922499" y="3249637"/>
              <a:ext cx="2771335" cy="2700998"/>
            </a:xfrm>
            <a:prstGeom prst="wedgeEllipseCallout">
              <a:avLst>
                <a:gd name="adj1" fmla="val 36048"/>
                <a:gd name="adj2" fmla="val 67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0B2819E8-890A-46A7-A564-0E02DD646A2A}"/>
                </a:ext>
              </a:extLst>
            </p:cNvPr>
            <p:cNvGrpSpPr/>
            <p:nvPr/>
          </p:nvGrpSpPr>
          <p:grpSpPr>
            <a:xfrm>
              <a:off x="6998677" y="3787727"/>
              <a:ext cx="618978" cy="1744394"/>
              <a:chOff x="6914271" y="3854544"/>
              <a:chExt cx="618978" cy="1744394"/>
            </a:xfrm>
            <a:grpFill/>
          </p:grpSpPr>
          <p:sp>
            <p:nvSpPr>
              <p:cNvPr id="10" name="Trapezoid 9">
                <a:extLst>
                  <a:ext uri="{FF2B5EF4-FFF2-40B4-BE49-F238E27FC236}">
                    <a16:creationId xmlns:a16="http://schemas.microsoft.com/office/drawing/2014/main" id="{B3E56FD9-505C-486E-9FDE-6F5EC1FAB8BE}"/>
                  </a:ext>
                </a:extLst>
              </p:cNvPr>
              <p:cNvSpPr/>
              <p:nvPr/>
            </p:nvSpPr>
            <p:spPr>
              <a:xfrm rot="10800000">
                <a:off x="6914271" y="3854544"/>
                <a:ext cx="618978" cy="1280160"/>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AA0902F-4100-4E86-8292-F3487F70ECC0}"/>
                  </a:ext>
                </a:extLst>
              </p:cNvPr>
              <p:cNvSpPr/>
              <p:nvPr/>
            </p:nvSpPr>
            <p:spPr>
              <a:xfrm>
                <a:off x="7076049" y="5275382"/>
                <a:ext cx="337624" cy="32355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2" name="Rectangle 11">
            <a:extLst>
              <a:ext uri="{FF2B5EF4-FFF2-40B4-BE49-F238E27FC236}">
                <a16:creationId xmlns:a16="http://schemas.microsoft.com/office/drawing/2014/main" id="{76D42CF2-A6C2-441C-A6E3-C2ACDE230AB6}"/>
              </a:ext>
            </a:extLst>
          </p:cNvPr>
          <p:cNvSpPr/>
          <p:nvPr/>
        </p:nvSpPr>
        <p:spPr>
          <a:xfrm>
            <a:off x="368355" y="369957"/>
            <a:ext cx="8131995" cy="3970318"/>
          </a:xfrm>
          <a:prstGeom prst="rect">
            <a:avLst/>
          </a:prstGeom>
        </p:spPr>
        <p:txBody>
          <a:bodyPr wrap="square">
            <a:spAutoFit/>
          </a:bodyPr>
          <a:lstStyle/>
          <a:p>
            <a:r>
              <a:rPr lang="en-US" sz="3600" dirty="0">
                <a:solidFill>
                  <a:schemeClr val="bg1"/>
                </a:solidFill>
              </a:rPr>
              <a:t>“It’s worth looking back at history to place the potential impact path of Covid-19 empirically. In fact, </a:t>
            </a:r>
            <a:r>
              <a:rPr lang="en-US" sz="3600" dirty="0">
                <a:solidFill>
                  <a:schemeClr val="accent6">
                    <a:lumMod val="60000"/>
                    <a:lumOff val="40000"/>
                  </a:schemeClr>
                </a:solidFill>
              </a:rPr>
              <a:t>V-shapes monopolize the empirical landscape of prior shocks</a:t>
            </a:r>
            <a:r>
              <a:rPr lang="en-US" sz="3600" dirty="0">
                <a:solidFill>
                  <a:schemeClr val="bg1"/>
                </a:solidFill>
              </a:rPr>
              <a:t>, including epidemics such as SARS, the 1968 H3N2 (“Hong Kong”) flu, 1958 H2N2 (“Asian”) flu, and 1918 Spanish flu.”</a:t>
            </a:r>
          </a:p>
        </p:txBody>
      </p:sp>
    </p:spTree>
    <p:extLst>
      <p:ext uri="{BB962C8B-B14F-4D97-AF65-F5344CB8AC3E}">
        <p14:creationId xmlns:p14="http://schemas.microsoft.com/office/powerpoint/2010/main" val="112881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08193-D450-4545-ACBC-D95C52B473B5}"/>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03FECE7-3268-4FD3-BF7C-9767A0C5B69A}"/>
              </a:ext>
            </a:extLst>
          </p:cNvPr>
          <p:cNvSpPr/>
          <p:nvPr/>
        </p:nvSpPr>
        <p:spPr>
          <a:xfrm>
            <a:off x="368354" y="376902"/>
            <a:ext cx="8131996" cy="4524315"/>
          </a:xfrm>
          <a:prstGeom prst="rect">
            <a:avLst/>
          </a:prstGeom>
        </p:spPr>
        <p:txBody>
          <a:bodyPr wrap="square">
            <a:spAutoFit/>
          </a:bodyPr>
          <a:lstStyle/>
          <a:p>
            <a:r>
              <a:rPr lang="en-US" sz="3600" dirty="0">
                <a:solidFill>
                  <a:schemeClr val="bg1"/>
                </a:solidFill>
              </a:rPr>
              <a:t>“Historical analysis showed us that pandemics are usually V-shaped (sharp recessions that recover quickly enough </a:t>
            </a:r>
          </a:p>
          <a:p>
            <a:r>
              <a:rPr lang="en-US" sz="3600" dirty="0">
                <a:solidFill>
                  <a:schemeClr val="bg1"/>
                </a:solidFill>
              </a:rPr>
              <a:t>to provide </a:t>
            </a:r>
            <a:r>
              <a:rPr lang="en-US" sz="3600" dirty="0">
                <a:solidFill>
                  <a:srgbClr val="F2A672"/>
                </a:solidFill>
              </a:rPr>
              <a:t>little damage to home prices</a:t>
            </a:r>
            <a:r>
              <a:rPr lang="en-US" sz="3600" dirty="0">
                <a:solidFill>
                  <a:schemeClr val="bg1"/>
                </a:solidFill>
              </a:rPr>
              <a:t>), </a:t>
            </a:r>
          </a:p>
          <a:p>
            <a:r>
              <a:rPr lang="en-US" sz="3600" dirty="0">
                <a:solidFill>
                  <a:schemeClr val="bg1"/>
                </a:solidFill>
              </a:rPr>
              <a:t>and some very cutting-edge search engine analysis by our Information Management team showed the current slowdown </a:t>
            </a:r>
          </a:p>
          <a:p>
            <a:r>
              <a:rPr lang="en-US" sz="3600" dirty="0">
                <a:solidFill>
                  <a:schemeClr val="bg1"/>
                </a:solidFill>
              </a:rPr>
              <a:t>is playing out similarly thus far.”</a:t>
            </a:r>
          </a:p>
        </p:txBody>
      </p:sp>
      <p:sp>
        <p:nvSpPr>
          <p:cNvPr id="3" name="Rectangle 2">
            <a:extLst>
              <a:ext uri="{FF2B5EF4-FFF2-40B4-BE49-F238E27FC236}">
                <a16:creationId xmlns:a16="http://schemas.microsoft.com/office/drawing/2014/main" id="{A3DB3E84-E6B4-49CE-8C26-FECF4AD998B9}"/>
              </a:ext>
            </a:extLst>
          </p:cNvPr>
          <p:cNvSpPr/>
          <p:nvPr/>
        </p:nvSpPr>
        <p:spPr>
          <a:xfrm>
            <a:off x="2514119" y="5278119"/>
            <a:ext cx="4326826" cy="646331"/>
          </a:xfrm>
          <a:prstGeom prst="rect">
            <a:avLst/>
          </a:prstGeom>
        </p:spPr>
        <p:txBody>
          <a:bodyPr wrap="none">
            <a:spAutoFit/>
          </a:bodyPr>
          <a:lstStyle/>
          <a:p>
            <a:r>
              <a:rPr lang="en-US" sz="3600" dirty="0">
                <a:solidFill>
                  <a:schemeClr val="bg1"/>
                </a:solidFill>
              </a:rPr>
              <a:t>John Burns Consulting</a:t>
            </a:r>
          </a:p>
        </p:txBody>
      </p:sp>
      <p:grpSp>
        <p:nvGrpSpPr>
          <p:cNvPr id="7" name="Group 6">
            <a:extLst>
              <a:ext uri="{FF2B5EF4-FFF2-40B4-BE49-F238E27FC236}">
                <a16:creationId xmlns:a16="http://schemas.microsoft.com/office/drawing/2014/main" id="{1E15D29B-0854-4CA6-AC91-00673392895F}"/>
              </a:ext>
            </a:extLst>
          </p:cNvPr>
          <p:cNvGrpSpPr/>
          <p:nvPr/>
        </p:nvGrpSpPr>
        <p:grpSpPr>
          <a:xfrm>
            <a:off x="7033845" y="4445391"/>
            <a:ext cx="1834556" cy="1667685"/>
            <a:chOff x="5922499" y="3249637"/>
            <a:chExt cx="2771335" cy="2700998"/>
          </a:xfrm>
          <a:solidFill>
            <a:schemeClr val="tx1"/>
          </a:solidFill>
        </p:grpSpPr>
        <p:sp>
          <p:nvSpPr>
            <p:cNvPr id="8" name="Speech Bubble: Oval 7">
              <a:extLst>
                <a:ext uri="{FF2B5EF4-FFF2-40B4-BE49-F238E27FC236}">
                  <a16:creationId xmlns:a16="http://schemas.microsoft.com/office/drawing/2014/main" id="{7EC34E28-5A78-46AF-9EC7-44324E2B00F8}"/>
                </a:ext>
              </a:extLst>
            </p:cNvPr>
            <p:cNvSpPr/>
            <p:nvPr/>
          </p:nvSpPr>
          <p:spPr>
            <a:xfrm>
              <a:off x="5922499" y="3249637"/>
              <a:ext cx="2771335" cy="2700998"/>
            </a:xfrm>
            <a:prstGeom prst="wedgeEllipseCallout">
              <a:avLst>
                <a:gd name="adj1" fmla="val 36048"/>
                <a:gd name="adj2" fmla="val 67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0B2819E8-890A-46A7-A564-0E02DD646A2A}"/>
                </a:ext>
              </a:extLst>
            </p:cNvPr>
            <p:cNvGrpSpPr/>
            <p:nvPr/>
          </p:nvGrpSpPr>
          <p:grpSpPr>
            <a:xfrm>
              <a:off x="6998677" y="3787727"/>
              <a:ext cx="618978" cy="1744394"/>
              <a:chOff x="6914271" y="3854544"/>
              <a:chExt cx="618978" cy="1744394"/>
            </a:xfrm>
            <a:grpFill/>
          </p:grpSpPr>
          <p:sp>
            <p:nvSpPr>
              <p:cNvPr id="10" name="Trapezoid 9">
                <a:extLst>
                  <a:ext uri="{FF2B5EF4-FFF2-40B4-BE49-F238E27FC236}">
                    <a16:creationId xmlns:a16="http://schemas.microsoft.com/office/drawing/2014/main" id="{B3E56FD9-505C-486E-9FDE-6F5EC1FAB8BE}"/>
                  </a:ext>
                </a:extLst>
              </p:cNvPr>
              <p:cNvSpPr/>
              <p:nvPr/>
            </p:nvSpPr>
            <p:spPr>
              <a:xfrm rot="10800000">
                <a:off x="6914271" y="3854544"/>
                <a:ext cx="618978" cy="1280160"/>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AA0902F-4100-4E86-8292-F3487F70ECC0}"/>
                  </a:ext>
                </a:extLst>
              </p:cNvPr>
              <p:cNvSpPr/>
              <p:nvPr/>
            </p:nvSpPr>
            <p:spPr>
              <a:xfrm>
                <a:off x="7076049" y="5275382"/>
                <a:ext cx="337624" cy="32355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26409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1747</Words>
  <Application>Microsoft Macintosh PowerPoint</Application>
  <PresentationFormat>On-screen Show (4:3)</PresentationFormat>
  <Paragraphs>257</Paragraphs>
  <Slides>39</Slides>
  <Notes>15</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39</vt:i4>
      </vt:variant>
    </vt:vector>
  </HeadingPairs>
  <TitlesOfParts>
    <vt:vector size="50" baseType="lpstr">
      <vt:lpstr>Arial</vt:lpstr>
      <vt:lpstr>Calibri</vt:lpstr>
      <vt:lpstr>Calibri Light</vt:lpstr>
      <vt:lpstr>Calibri Regular</vt:lpstr>
      <vt:lpstr>Office Theme</vt:lpstr>
      <vt:lpstr>1_Office Theme</vt:lpstr>
      <vt:lpstr>3_Office Theme</vt:lpstr>
      <vt:lpstr>2_Office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Jeymy Idrovo-Gonzalez</dc:creator>
  <cp:lastModifiedBy>David Childers</cp:lastModifiedBy>
  <cp:revision>72</cp:revision>
  <dcterms:created xsi:type="dcterms:W3CDTF">2020-03-19T13:12:19Z</dcterms:created>
  <dcterms:modified xsi:type="dcterms:W3CDTF">2020-05-04T14:47:51Z</dcterms:modified>
</cp:coreProperties>
</file>